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7"/>
  </p:notesMasterIdLst>
  <p:sldIdLst>
    <p:sldId id="541" r:id="rId2"/>
    <p:sldId id="1053" r:id="rId3"/>
    <p:sldId id="1087" r:id="rId4"/>
    <p:sldId id="1088" r:id="rId5"/>
    <p:sldId id="543" r:id="rId6"/>
    <p:sldId id="1061" r:id="rId7"/>
    <p:sldId id="1057" r:id="rId8"/>
    <p:sldId id="1058" r:id="rId9"/>
    <p:sldId id="1059" r:id="rId10"/>
    <p:sldId id="1052" r:id="rId11"/>
    <p:sldId id="1060" r:id="rId12"/>
    <p:sldId id="1056" r:id="rId13"/>
    <p:sldId id="1115" r:id="rId14"/>
    <p:sldId id="946" r:id="rId15"/>
    <p:sldId id="943" r:id="rId16"/>
    <p:sldId id="1101" r:id="rId17"/>
    <p:sldId id="1100" r:id="rId18"/>
    <p:sldId id="924" r:id="rId19"/>
    <p:sldId id="949" r:id="rId20"/>
    <p:sldId id="950" r:id="rId21"/>
    <p:sldId id="1006" r:id="rId22"/>
    <p:sldId id="1005" r:id="rId23"/>
    <p:sldId id="1004" r:id="rId24"/>
    <p:sldId id="1003" r:id="rId25"/>
    <p:sldId id="1002" r:id="rId26"/>
    <p:sldId id="1001" r:id="rId27"/>
    <p:sldId id="1000" r:id="rId28"/>
    <p:sldId id="1107" r:id="rId29"/>
    <p:sldId id="1110" r:id="rId30"/>
    <p:sldId id="1109" r:id="rId31"/>
    <p:sldId id="1108" r:id="rId32"/>
    <p:sldId id="1102" r:id="rId33"/>
    <p:sldId id="954" r:id="rId34"/>
    <p:sldId id="1113" r:id="rId35"/>
    <p:sldId id="1039" r:id="rId36"/>
    <p:sldId id="1051" r:id="rId37"/>
    <p:sldId id="929" r:id="rId38"/>
    <p:sldId id="1011" r:id="rId39"/>
    <p:sldId id="931" r:id="rId40"/>
    <p:sldId id="1012" r:id="rId41"/>
    <p:sldId id="1083" r:id="rId42"/>
    <p:sldId id="1084" r:id="rId43"/>
    <p:sldId id="1085" r:id="rId44"/>
    <p:sldId id="1086" r:id="rId45"/>
    <p:sldId id="982"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userDrawn="1">
          <p15:clr>
            <a:srgbClr val="A4A3A4"/>
          </p15:clr>
        </p15:guide>
        <p15:guide id="2" pos="767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71C5"/>
    <a:srgbClr val="F3F6FC"/>
    <a:srgbClr val="6EAC46"/>
    <a:srgbClr val="6FAD47"/>
    <a:srgbClr val="E3F0D9"/>
    <a:srgbClr val="508034"/>
    <a:srgbClr val="6693DC"/>
    <a:srgbClr val="655F39"/>
    <a:srgbClr val="ECECEC"/>
    <a:srgbClr val="E5F1D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85" autoAdjust="0"/>
    <p:restoredTop sz="91361" autoAdjust="0"/>
  </p:normalViewPr>
  <p:slideViewPr>
    <p:cSldViewPr snapToGrid="0">
      <p:cViewPr varScale="1">
        <p:scale>
          <a:sx n="116" d="100"/>
          <a:sy n="116" d="100"/>
        </p:scale>
        <p:origin x="1232" y="192"/>
      </p:cViewPr>
      <p:guideLst>
        <p:guide orient="horz"/>
        <p:guide pos="7679"/>
      </p:guideLst>
    </p:cSldViewPr>
  </p:slideViewPr>
  <p:outlineViewPr>
    <p:cViewPr>
      <p:scale>
        <a:sx n="33" d="100"/>
        <a:sy n="33" d="100"/>
      </p:scale>
      <p:origin x="0" y="0"/>
    </p:cViewPr>
  </p:outlineViewPr>
  <p:notesTextViewPr>
    <p:cViewPr>
      <p:scale>
        <a:sx n="90" d="100"/>
        <a:sy n="9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BC2706E-4E5F-4C4D-B4FB-427C21C6D91A}" type="datetimeFigureOut">
              <a:rPr lang="en-US" smtClean="0"/>
              <a:t>6/5/23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64B35D3-EBAD-9D4F-91D4-4C6CF5CC7CAA}" type="slidenum">
              <a:rPr lang="en-US" smtClean="0"/>
              <a:t>‹#›</a:t>
            </a:fld>
            <a:endParaRPr lang="en-US"/>
          </a:p>
        </p:txBody>
      </p:sp>
    </p:spTree>
    <p:extLst>
      <p:ext uri="{BB962C8B-B14F-4D97-AF65-F5344CB8AC3E}">
        <p14:creationId xmlns:p14="http://schemas.microsoft.com/office/powerpoint/2010/main" val="322098488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u="none" kern="1200" baseline="0" dirty="0">
                <a:solidFill>
                  <a:schemeClr val="tx1"/>
                </a:solidFill>
                <a:latin typeface="+mn-lt"/>
                <a:ea typeface="+mn-ea"/>
                <a:cs typeface="+mn-cs"/>
              </a:rPr>
              <a:t>Will talk about a line of work I’ve been working on related to long story generation, in particular focusing on the planning and controlled generation aspects</a:t>
            </a:r>
          </a:p>
        </p:txBody>
      </p:sp>
      <p:sp>
        <p:nvSpPr>
          <p:cNvPr id="4" name="Slide Number Placeholder 3"/>
          <p:cNvSpPr>
            <a:spLocks noGrp="1"/>
          </p:cNvSpPr>
          <p:nvPr>
            <p:ph type="sldNum" sz="quarter" idx="10"/>
          </p:nvPr>
        </p:nvSpPr>
        <p:spPr/>
        <p:txBody>
          <a:bodyPr/>
          <a:lstStyle/>
          <a:p>
            <a:fld id="{064B35D3-EBAD-9D4F-91D4-4C6CF5CC7CAA}" type="slidenum">
              <a:rPr lang="en-US" smtClean="0"/>
              <a:t>1</a:t>
            </a:fld>
            <a:endParaRPr lang="en-US" dirty="0"/>
          </a:p>
        </p:txBody>
      </p:sp>
    </p:spTree>
    <p:extLst>
      <p:ext uri="{BB962C8B-B14F-4D97-AF65-F5344CB8AC3E}">
        <p14:creationId xmlns:p14="http://schemas.microsoft.com/office/powerpoint/2010/main" val="3948036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Jenna/Brian example abridged, with a part of the scene/chars at the end</a:t>
            </a:r>
          </a:p>
        </p:txBody>
      </p:sp>
      <p:sp>
        <p:nvSpPr>
          <p:cNvPr id="4" name="Slide Number Placeholder 3"/>
          <p:cNvSpPr>
            <a:spLocks noGrp="1"/>
          </p:cNvSpPr>
          <p:nvPr>
            <p:ph type="sldNum" sz="quarter" idx="5"/>
          </p:nvPr>
        </p:nvSpPr>
        <p:spPr/>
        <p:txBody>
          <a:bodyPr/>
          <a:lstStyle/>
          <a:p>
            <a:fld id="{064B35D3-EBAD-9D4F-91D4-4C6CF5CC7CAA}" type="slidenum">
              <a:rPr lang="en-US" smtClean="0"/>
              <a:t>24</a:t>
            </a:fld>
            <a:endParaRPr lang="en-US"/>
          </a:p>
        </p:txBody>
      </p:sp>
    </p:spTree>
    <p:extLst>
      <p:ext uri="{BB962C8B-B14F-4D97-AF65-F5344CB8AC3E}">
        <p14:creationId xmlns:p14="http://schemas.microsoft.com/office/powerpoint/2010/main" val="12011089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Jenna/Brian example abridged, with a part of the scene/chars at the end</a:t>
            </a:r>
          </a:p>
        </p:txBody>
      </p:sp>
      <p:sp>
        <p:nvSpPr>
          <p:cNvPr id="4" name="Slide Number Placeholder 3"/>
          <p:cNvSpPr>
            <a:spLocks noGrp="1"/>
          </p:cNvSpPr>
          <p:nvPr>
            <p:ph type="sldNum" sz="quarter" idx="5"/>
          </p:nvPr>
        </p:nvSpPr>
        <p:spPr/>
        <p:txBody>
          <a:bodyPr/>
          <a:lstStyle/>
          <a:p>
            <a:fld id="{064B35D3-EBAD-9D4F-91D4-4C6CF5CC7CAA}" type="slidenum">
              <a:rPr lang="en-US" smtClean="0"/>
              <a:t>25</a:t>
            </a:fld>
            <a:endParaRPr lang="en-US"/>
          </a:p>
        </p:txBody>
      </p:sp>
    </p:spTree>
    <p:extLst>
      <p:ext uri="{BB962C8B-B14F-4D97-AF65-F5344CB8AC3E}">
        <p14:creationId xmlns:p14="http://schemas.microsoft.com/office/powerpoint/2010/main" val="3898748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Jenna/Brian example abridged, with a part of the scene/chars at the end</a:t>
            </a:r>
          </a:p>
        </p:txBody>
      </p:sp>
      <p:sp>
        <p:nvSpPr>
          <p:cNvPr id="4" name="Slide Number Placeholder 3"/>
          <p:cNvSpPr>
            <a:spLocks noGrp="1"/>
          </p:cNvSpPr>
          <p:nvPr>
            <p:ph type="sldNum" sz="quarter" idx="5"/>
          </p:nvPr>
        </p:nvSpPr>
        <p:spPr/>
        <p:txBody>
          <a:bodyPr/>
          <a:lstStyle/>
          <a:p>
            <a:fld id="{064B35D3-EBAD-9D4F-91D4-4C6CF5CC7CAA}" type="slidenum">
              <a:rPr lang="en-US" smtClean="0"/>
              <a:t>26</a:t>
            </a:fld>
            <a:endParaRPr lang="en-US"/>
          </a:p>
        </p:txBody>
      </p:sp>
    </p:spTree>
    <p:extLst>
      <p:ext uri="{BB962C8B-B14F-4D97-AF65-F5344CB8AC3E}">
        <p14:creationId xmlns:p14="http://schemas.microsoft.com/office/powerpoint/2010/main" val="1109870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Jenna/Brian example abridged, with a part of the scene/chars at the end</a:t>
            </a:r>
          </a:p>
        </p:txBody>
      </p:sp>
      <p:sp>
        <p:nvSpPr>
          <p:cNvPr id="4" name="Slide Number Placeholder 3"/>
          <p:cNvSpPr>
            <a:spLocks noGrp="1"/>
          </p:cNvSpPr>
          <p:nvPr>
            <p:ph type="sldNum" sz="quarter" idx="5"/>
          </p:nvPr>
        </p:nvSpPr>
        <p:spPr/>
        <p:txBody>
          <a:bodyPr/>
          <a:lstStyle/>
          <a:p>
            <a:fld id="{064B35D3-EBAD-9D4F-91D4-4C6CF5CC7CAA}" type="slidenum">
              <a:rPr lang="en-US" smtClean="0"/>
              <a:t>27</a:t>
            </a:fld>
            <a:endParaRPr lang="en-US"/>
          </a:p>
        </p:txBody>
      </p:sp>
    </p:spTree>
    <p:extLst>
      <p:ext uri="{BB962C8B-B14F-4D97-AF65-F5344CB8AC3E}">
        <p14:creationId xmlns:p14="http://schemas.microsoft.com/office/powerpoint/2010/main" val="2285920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Jenna/Brian example abridged, with a part of the scene/chars at the end</a:t>
            </a:r>
          </a:p>
        </p:txBody>
      </p:sp>
      <p:sp>
        <p:nvSpPr>
          <p:cNvPr id="4" name="Slide Number Placeholder 3"/>
          <p:cNvSpPr>
            <a:spLocks noGrp="1"/>
          </p:cNvSpPr>
          <p:nvPr>
            <p:ph type="sldNum" sz="quarter" idx="5"/>
          </p:nvPr>
        </p:nvSpPr>
        <p:spPr/>
        <p:txBody>
          <a:bodyPr/>
          <a:lstStyle/>
          <a:p>
            <a:fld id="{064B35D3-EBAD-9D4F-91D4-4C6CF5CC7CAA}" type="slidenum">
              <a:rPr lang="en-US" smtClean="0"/>
              <a:t>28</a:t>
            </a:fld>
            <a:endParaRPr lang="en-US"/>
          </a:p>
        </p:txBody>
      </p:sp>
    </p:spTree>
    <p:extLst>
      <p:ext uri="{BB962C8B-B14F-4D97-AF65-F5344CB8AC3E}">
        <p14:creationId xmlns:p14="http://schemas.microsoft.com/office/powerpoint/2010/main" val="3118287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Jenna/Brian example abridged, with a part of the scene/chars at the end</a:t>
            </a:r>
          </a:p>
        </p:txBody>
      </p:sp>
      <p:sp>
        <p:nvSpPr>
          <p:cNvPr id="4" name="Slide Number Placeholder 3"/>
          <p:cNvSpPr>
            <a:spLocks noGrp="1"/>
          </p:cNvSpPr>
          <p:nvPr>
            <p:ph type="sldNum" sz="quarter" idx="5"/>
          </p:nvPr>
        </p:nvSpPr>
        <p:spPr/>
        <p:txBody>
          <a:bodyPr/>
          <a:lstStyle/>
          <a:p>
            <a:fld id="{064B35D3-EBAD-9D4F-91D4-4C6CF5CC7CAA}" type="slidenum">
              <a:rPr lang="en-US" smtClean="0"/>
              <a:t>29</a:t>
            </a:fld>
            <a:endParaRPr lang="en-US"/>
          </a:p>
        </p:txBody>
      </p:sp>
    </p:spTree>
    <p:extLst>
      <p:ext uri="{BB962C8B-B14F-4D97-AF65-F5344CB8AC3E}">
        <p14:creationId xmlns:p14="http://schemas.microsoft.com/office/powerpoint/2010/main" val="27635363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Jenna/Brian example abridged, with a part of the scene/chars at the end</a:t>
            </a:r>
          </a:p>
        </p:txBody>
      </p:sp>
      <p:sp>
        <p:nvSpPr>
          <p:cNvPr id="4" name="Slide Number Placeholder 3"/>
          <p:cNvSpPr>
            <a:spLocks noGrp="1"/>
          </p:cNvSpPr>
          <p:nvPr>
            <p:ph type="sldNum" sz="quarter" idx="5"/>
          </p:nvPr>
        </p:nvSpPr>
        <p:spPr/>
        <p:txBody>
          <a:bodyPr/>
          <a:lstStyle/>
          <a:p>
            <a:fld id="{064B35D3-EBAD-9D4F-91D4-4C6CF5CC7CAA}" type="slidenum">
              <a:rPr lang="en-US" smtClean="0"/>
              <a:t>30</a:t>
            </a:fld>
            <a:endParaRPr lang="en-US"/>
          </a:p>
        </p:txBody>
      </p:sp>
    </p:spTree>
    <p:extLst>
      <p:ext uri="{BB962C8B-B14F-4D97-AF65-F5344CB8AC3E}">
        <p14:creationId xmlns:p14="http://schemas.microsoft.com/office/powerpoint/2010/main" val="4285560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Jenna/Brian example abridged, with a part of the scene/chars at the end</a:t>
            </a:r>
          </a:p>
        </p:txBody>
      </p:sp>
      <p:sp>
        <p:nvSpPr>
          <p:cNvPr id="4" name="Slide Number Placeholder 3"/>
          <p:cNvSpPr>
            <a:spLocks noGrp="1"/>
          </p:cNvSpPr>
          <p:nvPr>
            <p:ph type="sldNum" sz="quarter" idx="5"/>
          </p:nvPr>
        </p:nvSpPr>
        <p:spPr/>
        <p:txBody>
          <a:bodyPr/>
          <a:lstStyle/>
          <a:p>
            <a:fld id="{064B35D3-EBAD-9D4F-91D4-4C6CF5CC7CAA}" type="slidenum">
              <a:rPr lang="en-US" smtClean="0"/>
              <a:t>31</a:t>
            </a:fld>
            <a:endParaRPr lang="en-US"/>
          </a:p>
        </p:txBody>
      </p:sp>
    </p:spTree>
    <p:extLst>
      <p:ext uri="{BB962C8B-B14F-4D97-AF65-F5344CB8AC3E}">
        <p14:creationId xmlns:p14="http://schemas.microsoft.com/office/powerpoint/2010/main" val="26878484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you want to make sure you can actually follow that plan. </a:t>
            </a:r>
          </a:p>
        </p:txBody>
      </p:sp>
      <p:sp>
        <p:nvSpPr>
          <p:cNvPr id="4" name="Slide Number Placeholder 3"/>
          <p:cNvSpPr>
            <a:spLocks noGrp="1"/>
          </p:cNvSpPr>
          <p:nvPr>
            <p:ph type="sldNum" sz="quarter" idx="5"/>
          </p:nvPr>
        </p:nvSpPr>
        <p:spPr/>
        <p:txBody>
          <a:bodyPr/>
          <a:lstStyle/>
          <a:p>
            <a:fld id="{064B35D3-EBAD-9D4F-91D4-4C6CF5CC7CAA}" type="slidenum">
              <a:rPr lang="en-US" smtClean="0"/>
              <a:t>32</a:t>
            </a:fld>
            <a:endParaRPr lang="en-US"/>
          </a:p>
        </p:txBody>
      </p:sp>
    </p:spTree>
    <p:extLst>
      <p:ext uri="{BB962C8B-B14F-4D97-AF65-F5344CB8AC3E}">
        <p14:creationId xmlns:p14="http://schemas.microsoft.com/office/powerpoint/2010/main" val="1618238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33</a:t>
            </a:fld>
            <a:endParaRPr lang="en-US"/>
          </a:p>
        </p:txBody>
      </p:sp>
    </p:spTree>
    <p:extLst>
      <p:ext uri="{BB962C8B-B14F-4D97-AF65-F5344CB8AC3E}">
        <p14:creationId xmlns:p14="http://schemas.microsoft.com/office/powerpoint/2010/main" val="4148962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you want to make sure you can actually follow that plan. </a:t>
            </a:r>
          </a:p>
        </p:txBody>
      </p:sp>
      <p:sp>
        <p:nvSpPr>
          <p:cNvPr id="4" name="Slide Number Placeholder 3"/>
          <p:cNvSpPr>
            <a:spLocks noGrp="1"/>
          </p:cNvSpPr>
          <p:nvPr>
            <p:ph type="sldNum" sz="quarter" idx="5"/>
          </p:nvPr>
        </p:nvSpPr>
        <p:spPr/>
        <p:txBody>
          <a:bodyPr/>
          <a:lstStyle/>
          <a:p>
            <a:fld id="{064B35D3-EBAD-9D4F-91D4-4C6CF5CC7CAA}" type="slidenum">
              <a:rPr lang="en-US" smtClean="0"/>
              <a:t>15</a:t>
            </a:fld>
            <a:endParaRPr lang="en-US"/>
          </a:p>
        </p:txBody>
      </p:sp>
    </p:spTree>
    <p:extLst>
      <p:ext uri="{BB962C8B-B14F-4D97-AF65-F5344CB8AC3E}">
        <p14:creationId xmlns:p14="http://schemas.microsoft.com/office/powerpoint/2010/main" val="17881403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34</a:t>
            </a:fld>
            <a:endParaRPr lang="en-US"/>
          </a:p>
        </p:txBody>
      </p:sp>
    </p:spTree>
    <p:extLst>
      <p:ext uri="{BB962C8B-B14F-4D97-AF65-F5344CB8AC3E}">
        <p14:creationId xmlns:p14="http://schemas.microsoft.com/office/powerpoint/2010/main" val="3045734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passage level so less noisy, also Surge AI</a:t>
            </a:r>
          </a:p>
        </p:txBody>
      </p:sp>
      <p:sp>
        <p:nvSpPr>
          <p:cNvPr id="4" name="Slide Number Placeholder 3"/>
          <p:cNvSpPr>
            <a:spLocks noGrp="1"/>
          </p:cNvSpPr>
          <p:nvPr>
            <p:ph type="sldNum" sz="quarter" idx="5"/>
          </p:nvPr>
        </p:nvSpPr>
        <p:spPr/>
        <p:txBody>
          <a:bodyPr/>
          <a:lstStyle/>
          <a:p>
            <a:fld id="{064B35D3-EBAD-9D4F-91D4-4C6CF5CC7CAA}" type="slidenum">
              <a:rPr lang="en-US" smtClean="0"/>
              <a:t>37</a:t>
            </a:fld>
            <a:endParaRPr lang="en-US"/>
          </a:p>
        </p:txBody>
      </p:sp>
    </p:spTree>
    <p:extLst>
      <p:ext uri="{BB962C8B-B14F-4D97-AF65-F5344CB8AC3E}">
        <p14:creationId xmlns:p14="http://schemas.microsoft.com/office/powerpoint/2010/main" val="4788281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passage level so less noisy, also Surge AI</a:t>
            </a:r>
          </a:p>
        </p:txBody>
      </p:sp>
      <p:sp>
        <p:nvSpPr>
          <p:cNvPr id="4" name="Slide Number Placeholder 3"/>
          <p:cNvSpPr>
            <a:spLocks noGrp="1"/>
          </p:cNvSpPr>
          <p:nvPr>
            <p:ph type="sldNum" sz="quarter" idx="5"/>
          </p:nvPr>
        </p:nvSpPr>
        <p:spPr/>
        <p:txBody>
          <a:bodyPr/>
          <a:lstStyle/>
          <a:p>
            <a:fld id="{064B35D3-EBAD-9D4F-91D4-4C6CF5CC7CAA}" type="slidenum">
              <a:rPr lang="en-US" smtClean="0"/>
              <a:t>38</a:t>
            </a:fld>
            <a:endParaRPr lang="en-US"/>
          </a:p>
        </p:txBody>
      </p:sp>
    </p:spTree>
    <p:extLst>
      <p:ext uri="{BB962C8B-B14F-4D97-AF65-F5344CB8AC3E}">
        <p14:creationId xmlns:p14="http://schemas.microsoft.com/office/powerpoint/2010/main" val="32157140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41</a:t>
            </a:fld>
            <a:endParaRPr lang="en-US"/>
          </a:p>
        </p:txBody>
      </p:sp>
    </p:spTree>
    <p:extLst>
      <p:ext uri="{BB962C8B-B14F-4D97-AF65-F5344CB8AC3E}">
        <p14:creationId xmlns:p14="http://schemas.microsoft.com/office/powerpoint/2010/main" val="32649003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B35D3-EBAD-9D4F-91D4-4C6CF5CC7CAA}" type="slidenum">
              <a:rPr lang="en-US" smtClean="0"/>
              <a:t>45</a:t>
            </a:fld>
            <a:endParaRPr lang="en-US"/>
          </a:p>
        </p:txBody>
      </p:sp>
    </p:spTree>
    <p:extLst>
      <p:ext uri="{BB962C8B-B14F-4D97-AF65-F5344CB8AC3E}">
        <p14:creationId xmlns:p14="http://schemas.microsoft.com/office/powerpoint/2010/main" val="2610460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you want to make sure you can actually follow that plan. </a:t>
            </a:r>
          </a:p>
        </p:txBody>
      </p:sp>
      <p:sp>
        <p:nvSpPr>
          <p:cNvPr id="4" name="Slide Number Placeholder 3"/>
          <p:cNvSpPr>
            <a:spLocks noGrp="1"/>
          </p:cNvSpPr>
          <p:nvPr>
            <p:ph type="sldNum" sz="quarter" idx="5"/>
          </p:nvPr>
        </p:nvSpPr>
        <p:spPr/>
        <p:txBody>
          <a:bodyPr/>
          <a:lstStyle/>
          <a:p>
            <a:fld id="{064B35D3-EBAD-9D4F-91D4-4C6CF5CC7CAA}" type="slidenum">
              <a:rPr lang="en-US" smtClean="0"/>
              <a:t>16</a:t>
            </a:fld>
            <a:endParaRPr lang="en-US"/>
          </a:p>
        </p:txBody>
      </p:sp>
    </p:spTree>
    <p:extLst>
      <p:ext uri="{BB962C8B-B14F-4D97-AF65-F5344CB8AC3E}">
        <p14:creationId xmlns:p14="http://schemas.microsoft.com/office/powerpoint/2010/main" val="2049277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you want to make sure you can actually follow that plan. </a:t>
            </a:r>
          </a:p>
        </p:txBody>
      </p:sp>
      <p:sp>
        <p:nvSpPr>
          <p:cNvPr id="4" name="Slide Number Placeholder 3"/>
          <p:cNvSpPr>
            <a:spLocks noGrp="1"/>
          </p:cNvSpPr>
          <p:nvPr>
            <p:ph type="sldNum" sz="quarter" idx="5"/>
          </p:nvPr>
        </p:nvSpPr>
        <p:spPr/>
        <p:txBody>
          <a:bodyPr/>
          <a:lstStyle/>
          <a:p>
            <a:fld id="{064B35D3-EBAD-9D4F-91D4-4C6CF5CC7CAA}" type="slidenum">
              <a:rPr lang="en-US" smtClean="0"/>
              <a:t>17</a:t>
            </a:fld>
            <a:endParaRPr lang="en-US"/>
          </a:p>
        </p:txBody>
      </p:sp>
    </p:spTree>
    <p:extLst>
      <p:ext uri="{BB962C8B-B14F-4D97-AF65-F5344CB8AC3E}">
        <p14:creationId xmlns:p14="http://schemas.microsoft.com/office/powerpoint/2010/main" val="1176574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Jenna/Brian example abridged, with a part of the scene/chars at the end</a:t>
            </a:r>
          </a:p>
        </p:txBody>
      </p:sp>
      <p:sp>
        <p:nvSpPr>
          <p:cNvPr id="4" name="Slide Number Placeholder 3"/>
          <p:cNvSpPr>
            <a:spLocks noGrp="1"/>
          </p:cNvSpPr>
          <p:nvPr>
            <p:ph type="sldNum" sz="quarter" idx="5"/>
          </p:nvPr>
        </p:nvSpPr>
        <p:spPr/>
        <p:txBody>
          <a:bodyPr/>
          <a:lstStyle/>
          <a:p>
            <a:fld id="{064B35D3-EBAD-9D4F-91D4-4C6CF5CC7CAA}" type="slidenum">
              <a:rPr lang="en-US" smtClean="0"/>
              <a:t>19</a:t>
            </a:fld>
            <a:endParaRPr lang="en-US"/>
          </a:p>
        </p:txBody>
      </p:sp>
    </p:spTree>
    <p:extLst>
      <p:ext uri="{BB962C8B-B14F-4D97-AF65-F5344CB8AC3E}">
        <p14:creationId xmlns:p14="http://schemas.microsoft.com/office/powerpoint/2010/main" val="3066347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Jenna/Brian example abridged, with a part of the scene/chars at the end</a:t>
            </a:r>
          </a:p>
        </p:txBody>
      </p:sp>
      <p:sp>
        <p:nvSpPr>
          <p:cNvPr id="4" name="Slide Number Placeholder 3"/>
          <p:cNvSpPr>
            <a:spLocks noGrp="1"/>
          </p:cNvSpPr>
          <p:nvPr>
            <p:ph type="sldNum" sz="quarter" idx="5"/>
          </p:nvPr>
        </p:nvSpPr>
        <p:spPr/>
        <p:txBody>
          <a:bodyPr/>
          <a:lstStyle/>
          <a:p>
            <a:fld id="{064B35D3-EBAD-9D4F-91D4-4C6CF5CC7CAA}" type="slidenum">
              <a:rPr lang="en-US" smtClean="0"/>
              <a:t>20</a:t>
            </a:fld>
            <a:endParaRPr lang="en-US"/>
          </a:p>
        </p:txBody>
      </p:sp>
    </p:spTree>
    <p:extLst>
      <p:ext uri="{BB962C8B-B14F-4D97-AF65-F5344CB8AC3E}">
        <p14:creationId xmlns:p14="http://schemas.microsoft.com/office/powerpoint/2010/main" val="2567703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Jenna/Brian example abridged, with a part of the scene/chars at the end</a:t>
            </a:r>
          </a:p>
        </p:txBody>
      </p:sp>
      <p:sp>
        <p:nvSpPr>
          <p:cNvPr id="4" name="Slide Number Placeholder 3"/>
          <p:cNvSpPr>
            <a:spLocks noGrp="1"/>
          </p:cNvSpPr>
          <p:nvPr>
            <p:ph type="sldNum" sz="quarter" idx="5"/>
          </p:nvPr>
        </p:nvSpPr>
        <p:spPr/>
        <p:txBody>
          <a:bodyPr/>
          <a:lstStyle/>
          <a:p>
            <a:fld id="{064B35D3-EBAD-9D4F-91D4-4C6CF5CC7CAA}" type="slidenum">
              <a:rPr lang="en-US" smtClean="0"/>
              <a:t>21</a:t>
            </a:fld>
            <a:endParaRPr lang="en-US"/>
          </a:p>
        </p:txBody>
      </p:sp>
    </p:spTree>
    <p:extLst>
      <p:ext uri="{BB962C8B-B14F-4D97-AF65-F5344CB8AC3E}">
        <p14:creationId xmlns:p14="http://schemas.microsoft.com/office/powerpoint/2010/main" val="2436334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Jenna/Brian example abridged, with a part of the scene/chars at the end</a:t>
            </a:r>
          </a:p>
        </p:txBody>
      </p:sp>
      <p:sp>
        <p:nvSpPr>
          <p:cNvPr id="4" name="Slide Number Placeholder 3"/>
          <p:cNvSpPr>
            <a:spLocks noGrp="1"/>
          </p:cNvSpPr>
          <p:nvPr>
            <p:ph type="sldNum" sz="quarter" idx="5"/>
          </p:nvPr>
        </p:nvSpPr>
        <p:spPr/>
        <p:txBody>
          <a:bodyPr/>
          <a:lstStyle/>
          <a:p>
            <a:fld id="{064B35D3-EBAD-9D4F-91D4-4C6CF5CC7CAA}" type="slidenum">
              <a:rPr lang="en-US" smtClean="0"/>
              <a:t>22</a:t>
            </a:fld>
            <a:endParaRPr lang="en-US"/>
          </a:p>
        </p:txBody>
      </p:sp>
    </p:spTree>
    <p:extLst>
      <p:ext uri="{BB962C8B-B14F-4D97-AF65-F5344CB8AC3E}">
        <p14:creationId xmlns:p14="http://schemas.microsoft.com/office/powerpoint/2010/main" val="2770291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Jenna/Brian example abridged, with a part of the scene/chars at the end</a:t>
            </a:r>
          </a:p>
        </p:txBody>
      </p:sp>
      <p:sp>
        <p:nvSpPr>
          <p:cNvPr id="4" name="Slide Number Placeholder 3"/>
          <p:cNvSpPr>
            <a:spLocks noGrp="1"/>
          </p:cNvSpPr>
          <p:nvPr>
            <p:ph type="sldNum" sz="quarter" idx="5"/>
          </p:nvPr>
        </p:nvSpPr>
        <p:spPr/>
        <p:txBody>
          <a:bodyPr/>
          <a:lstStyle/>
          <a:p>
            <a:fld id="{064B35D3-EBAD-9D4F-91D4-4C6CF5CC7CAA}" type="slidenum">
              <a:rPr lang="en-US" smtClean="0"/>
              <a:t>23</a:t>
            </a:fld>
            <a:endParaRPr lang="en-US"/>
          </a:p>
        </p:txBody>
      </p:sp>
    </p:spTree>
    <p:extLst>
      <p:ext uri="{BB962C8B-B14F-4D97-AF65-F5344CB8AC3E}">
        <p14:creationId xmlns:p14="http://schemas.microsoft.com/office/powerpoint/2010/main" val="3041480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4EB9F66-D432-492F-A7B2-1AF35D39673D}" type="datetime1">
              <a:rPr lang="en-US" smtClean="0"/>
              <a:t>6/5/23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6D4C2F-3DDF-0E4B-A4E4-62E14C8D3C1D}" type="slidenum">
              <a:rPr lang="en-US" smtClean="0"/>
              <a:t>‹#›</a:t>
            </a:fld>
            <a:endParaRPr lang="en-US"/>
          </a:p>
        </p:txBody>
      </p:sp>
    </p:spTree>
    <p:extLst>
      <p:ext uri="{BB962C8B-B14F-4D97-AF65-F5344CB8AC3E}">
        <p14:creationId xmlns:p14="http://schemas.microsoft.com/office/powerpoint/2010/main" val="2229190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E6FCA4-C2B0-4D88-9593-8443E8D3D9E1}" type="datetime1">
              <a:rPr lang="en-US" smtClean="0"/>
              <a:t>6/5/23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6D4C2F-3DDF-0E4B-A4E4-62E14C8D3C1D}" type="slidenum">
              <a:rPr lang="en-US" smtClean="0"/>
              <a:t>‹#›</a:t>
            </a:fld>
            <a:endParaRPr lang="en-US"/>
          </a:p>
        </p:txBody>
      </p:sp>
    </p:spTree>
    <p:extLst>
      <p:ext uri="{BB962C8B-B14F-4D97-AF65-F5344CB8AC3E}">
        <p14:creationId xmlns:p14="http://schemas.microsoft.com/office/powerpoint/2010/main" val="179458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FFFA1C-361D-48DE-B22A-6AE498666D7C}" type="datetime1">
              <a:rPr lang="en-US" smtClean="0"/>
              <a:t>6/5/23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6D4C2F-3DDF-0E4B-A4E4-62E14C8D3C1D}" type="slidenum">
              <a:rPr lang="en-US" smtClean="0"/>
              <a:t>‹#›</a:t>
            </a:fld>
            <a:endParaRPr lang="en-US"/>
          </a:p>
        </p:txBody>
      </p:sp>
    </p:spTree>
    <p:extLst>
      <p:ext uri="{BB962C8B-B14F-4D97-AF65-F5344CB8AC3E}">
        <p14:creationId xmlns:p14="http://schemas.microsoft.com/office/powerpoint/2010/main" val="1113216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46242"/>
            <a:ext cx="12191999" cy="1009698"/>
          </a:xfrm>
        </p:spPr>
        <p:txBody>
          <a:bodyPr/>
          <a:lstStyle/>
          <a:p>
            <a:r>
              <a:rPr lang="en-US" dirty="0"/>
              <a:t>Click to edit Master title style</a:t>
            </a:r>
          </a:p>
        </p:txBody>
      </p:sp>
      <p:sp>
        <p:nvSpPr>
          <p:cNvPr id="3" name="Content Placeholder 2"/>
          <p:cNvSpPr>
            <a:spLocks noGrp="1"/>
          </p:cNvSpPr>
          <p:nvPr>
            <p:ph idx="1"/>
          </p:nvPr>
        </p:nvSpPr>
        <p:spPr/>
        <p:txBody>
          <a:bodyPr/>
          <a:lstStyle>
            <a:lvl1pPr marL="342900" indent="-342900">
              <a:buClr>
                <a:schemeClr val="accent1">
                  <a:lumMod val="75000"/>
                </a:schemeClr>
              </a:buClr>
              <a:buFont typeface="Arial Unicode MS" panose="020B0604020202020204" pitchFamily="34" charset="-128"/>
              <a:buChar char="‣"/>
              <a:defRPr/>
            </a:lvl1pPr>
            <a:lvl2pPr marL="742950" indent="-285750">
              <a:buClr>
                <a:schemeClr val="accent1">
                  <a:lumMod val="75000"/>
                </a:schemeClr>
              </a:buClr>
              <a:buFont typeface="Arial" panose="020B0604020202020204" pitchFamily="34" charset="0"/>
              <a:buChar char="•"/>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D376467-9903-496D-BEE4-D0A3B0D9FE7C}" type="datetime1">
              <a:rPr lang="en-US" smtClean="0"/>
              <a:t>6/5/23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347200" y="6481377"/>
            <a:ext cx="2844800" cy="365125"/>
          </a:xfrm>
        </p:spPr>
        <p:txBody>
          <a:bodyPr/>
          <a:lstStyle>
            <a:lvl1pPr>
              <a:defRPr sz="1800"/>
            </a:lvl1pPr>
          </a:lstStyle>
          <a:p>
            <a:fld id="{556D4C2F-3DDF-0E4B-A4E4-62E14C8D3C1D}" type="slidenum">
              <a:rPr lang="en-US" smtClean="0"/>
              <a:pPr/>
              <a:t>‹#›</a:t>
            </a:fld>
            <a:endParaRPr lang="en-US"/>
          </a:p>
        </p:txBody>
      </p:sp>
      <p:pic>
        <p:nvPicPr>
          <p:cNvPr id="10" name="Picture 9" descr="Corner_logo.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1" y="253423"/>
            <a:ext cx="1011894" cy="800100"/>
          </a:xfrm>
          <a:prstGeom prst="rect">
            <a:avLst/>
          </a:prstGeom>
        </p:spPr>
      </p:pic>
      <p:sp>
        <p:nvSpPr>
          <p:cNvPr id="11" name="Rectangle 10"/>
          <p:cNvSpPr/>
          <p:nvPr userDrawn="1"/>
        </p:nvSpPr>
        <p:spPr>
          <a:xfrm>
            <a:off x="609600" y="1017732"/>
            <a:ext cx="11013851" cy="36574"/>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4119149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BA9D5C-1B22-4845-9038-4E4D1E789440}" type="datetime1">
              <a:rPr lang="en-US" smtClean="0"/>
              <a:t>6/5/23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6D4C2F-3DDF-0E4B-A4E4-62E14C8D3C1D}" type="slidenum">
              <a:rPr lang="en-US" smtClean="0"/>
              <a:t>‹#›</a:t>
            </a:fld>
            <a:endParaRPr lang="en-US"/>
          </a:p>
        </p:txBody>
      </p:sp>
    </p:spTree>
    <p:extLst>
      <p:ext uri="{BB962C8B-B14F-4D97-AF65-F5344CB8AC3E}">
        <p14:creationId xmlns:p14="http://schemas.microsoft.com/office/powerpoint/2010/main" val="1126384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CDC7C-7764-428F-A806-4A5151FF88F7}" type="datetime1">
              <a:rPr lang="en-US" smtClean="0"/>
              <a:t>6/5/23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6D4C2F-3DDF-0E4B-A4E4-62E14C8D3C1D}" type="slidenum">
              <a:rPr lang="en-US" smtClean="0"/>
              <a:t>‹#›</a:t>
            </a:fld>
            <a:endParaRPr lang="en-US"/>
          </a:p>
        </p:txBody>
      </p:sp>
      <p:pic>
        <p:nvPicPr>
          <p:cNvPr id="8" name="Picture 7" descr="Corner_logo.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 y="378931"/>
            <a:ext cx="1286933" cy="800100"/>
          </a:xfrm>
          <a:prstGeom prst="rect">
            <a:avLst/>
          </a:prstGeom>
        </p:spPr>
      </p:pic>
      <p:sp>
        <p:nvSpPr>
          <p:cNvPr id="9" name="Rectangle 8"/>
          <p:cNvSpPr/>
          <p:nvPr userDrawn="1"/>
        </p:nvSpPr>
        <p:spPr>
          <a:xfrm>
            <a:off x="609600" y="1155941"/>
            <a:ext cx="11013851"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838664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D77CD8F-F112-47E8-A9C2-E25F6FE93CCC}" type="datetime1">
              <a:rPr lang="en-US" smtClean="0"/>
              <a:t>6/5/23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6D4C2F-3DDF-0E4B-A4E4-62E14C8D3C1D}" type="slidenum">
              <a:rPr lang="en-US" smtClean="0"/>
              <a:t>‹#›</a:t>
            </a:fld>
            <a:endParaRPr lang="en-US"/>
          </a:p>
        </p:txBody>
      </p:sp>
      <p:pic>
        <p:nvPicPr>
          <p:cNvPr id="10" name="Picture 9" descr="Corner_logo.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 y="378931"/>
            <a:ext cx="1286933" cy="800100"/>
          </a:xfrm>
          <a:prstGeom prst="rect">
            <a:avLst/>
          </a:prstGeom>
        </p:spPr>
      </p:pic>
      <p:sp>
        <p:nvSpPr>
          <p:cNvPr id="11" name="Rectangle 10"/>
          <p:cNvSpPr/>
          <p:nvPr userDrawn="1"/>
        </p:nvSpPr>
        <p:spPr>
          <a:xfrm>
            <a:off x="609600" y="1155941"/>
            <a:ext cx="11013851"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227936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EE18985-6681-4018-95F4-88CBA022E21F}" type="datetime1">
              <a:rPr lang="en-US" smtClean="0"/>
              <a:t>6/5/23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56D4C2F-3DDF-0E4B-A4E4-62E14C8D3C1D}" type="slidenum">
              <a:rPr lang="en-US" smtClean="0"/>
              <a:t>‹#›</a:t>
            </a:fld>
            <a:endParaRPr lang="en-US"/>
          </a:p>
        </p:txBody>
      </p:sp>
      <p:pic>
        <p:nvPicPr>
          <p:cNvPr id="6" name="Picture 5" descr="Corner_logo.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 y="378931"/>
            <a:ext cx="1286933" cy="800100"/>
          </a:xfrm>
          <a:prstGeom prst="rect">
            <a:avLst/>
          </a:prstGeom>
        </p:spPr>
      </p:pic>
      <p:sp>
        <p:nvSpPr>
          <p:cNvPr id="7" name="Rectangle 6"/>
          <p:cNvSpPr/>
          <p:nvPr userDrawn="1"/>
        </p:nvSpPr>
        <p:spPr>
          <a:xfrm>
            <a:off x="609600" y="1155941"/>
            <a:ext cx="11013851"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72890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F403E1-D6FB-415E-B326-3FAA0FE29D3E}" type="datetime1">
              <a:rPr lang="en-US" smtClean="0"/>
              <a:t>6/5/23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56D4C2F-3DDF-0E4B-A4E4-62E14C8D3C1D}" type="slidenum">
              <a:rPr lang="en-US" smtClean="0"/>
              <a:t>‹#›</a:t>
            </a:fld>
            <a:endParaRPr lang="en-US"/>
          </a:p>
        </p:txBody>
      </p:sp>
    </p:spTree>
    <p:extLst>
      <p:ext uri="{BB962C8B-B14F-4D97-AF65-F5344CB8AC3E}">
        <p14:creationId xmlns:p14="http://schemas.microsoft.com/office/powerpoint/2010/main" val="1986823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86088E5-90B0-4A79-88EE-87F17D2886FD}" type="datetime1">
              <a:rPr lang="en-US" smtClean="0"/>
              <a:t>6/5/23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6D4C2F-3DDF-0E4B-A4E4-62E14C8D3C1D}" type="slidenum">
              <a:rPr lang="en-US" smtClean="0"/>
              <a:t>‹#›</a:t>
            </a:fld>
            <a:endParaRPr lang="en-US"/>
          </a:p>
        </p:txBody>
      </p:sp>
    </p:spTree>
    <p:extLst>
      <p:ext uri="{BB962C8B-B14F-4D97-AF65-F5344CB8AC3E}">
        <p14:creationId xmlns:p14="http://schemas.microsoft.com/office/powerpoint/2010/main" val="541698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E555199-C2D2-42FF-9040-F4837C3FB369}" type="datetime1">
              <a:rPr lang="en-US" smtClean="0"/>
              <a:t>6/5/23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6D4C2F-3DDF-0E4B-A4E4-62E14C8D3C1D}" type="slidenum">
              <a:rPr lang="en-US" smtClean="0"/>
              <a:t>‹#›</a:t>
            </a:fld>
            <a:endParaRPr lang="en-US"/>
          </a:p>
        </p:txBody>
      </p:sp>
    </p:spTree>
    <p:extLst>
      <p:ext uri="{BB962C8B-B14F-4D97-AF65-F5344CB8AC3E}">
        <p14:creationId xmlns:p14="http://schemas.microsoft.com/office/powerpoint/2010/main" val="1454600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21495" y="146242"/>
            <a:ext cx="9544243" cy="10096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307715"/>
            <a:ext cx="10972800" cy="4108361"/>
          </a:xfrm>
          <a:prstGeom prst="rect">
            <a:avLst/>
          </a:prstGeom>
        </p:spPr>
        <p:txBody>
          <a:bodyPr vert="horz" lIns="91440" tIns="45720" rIns="91440" bIns="45720" rtlCol="0" anchor="ctr" anchorCtr="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CAEC9D-CF6C-4D10-96BD-BC5B775634ED}" type="datetime1">
              <a:rPr lang="en-US" smtClean="0"/>
              <a:t>6/5/23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347200" y="6497854"/>
            <a:ext cx="2844800" cy="365125"/>
          </a:xfrm>
          <a:prstGeom prst="rect">
            <a:avLst/>
          </a:prstGeom>
        </p:spPr>
        <p:txBody>
          <a:bodyPr vert="horz" lIns="91440" tIns="45720" rIns="91440" bIns="45720" rtlCol="0" anchor="ctr"/>
          <a:lstStyle>
            <a:lvl1pPr algn="r">
              <a:defRPr sz="1800">
                <a:solidFill>
                  <a:schemeClr val="tx1">
                    <a:tint val="75000"/>
                  </a:schemeClr>
                </a:solidFill>
              </a:defRPr>
            </a:lvl1pPr>
          </a:lstStyle>
          <a:p>
            <a:fld id="{556D4C2F-3DDF-0E4B-A4E4-62E14C8D3C1D}" type="slidenum">
              <a:rPr lang="en-US" smtClean="0"/>
              <a:pPr/>
              <a:t>‹#›</a:t>
            </a:fld>
            <a:endParaRPr lang="en-US"/>
          </a:p>
        </p:txBody>
      </p:sp>
      <p:sp>
        <p:nvSpPr>
          <p:cNvPr id="7" name="TextBox 6"/>
          <p:cNvSpPr txBox="1"/>
          <p:nvPr userDrawn="1"/>
        </p:nvSpPr>
        <p:spPr>
          <a:xfrm>
            <a:off x="4324050" y="3873123"/>
            <a:ext cx="184731" cy="369332"/>
          </a:xfrm>
          <a:prstGeom prst="rect">
            <a:avLst/>
          </a:prstGeom>
          <a:noFill/>
        </p:spPr>
        <p:txBody>
          <a:bodyPr wrap="none" rtlCol="0">
            <a:spAutoFit/>
          </a:bodyPr>
          <a:lstStyle/>
          <a:p>
            <a:endParaRPr lang="en-US" sz="1800"/>
          </a:p>
        </p:txBody>
      </p:sp>
    </p:spTree>
    <p:extLst>
      <p:ext uri="{BB962C8B-B14F-4D97-AF65-F5344CB8AC3E}">
        <p14:creationId xmlns:p14="http://schemas.microsoft.com/office/powerpoint/2010/main" val="38527864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Clr>
          <a:schemeClr val="accent1">
            <a:lumMod val="75000"/>
          </a:schemeClr>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chemeClr val="accent1">
            <a:lumMod val="75000"/>
          </a:schemeClr>
        </a:buClr>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yangkevin2/doc-story-generation" TargetMode="External"/><Relationship Id="rId7"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7.jpg"/><Relationship Id="rId5" Type="http://schemas.openxmlformats.org/officeDocument/2006/relationships/image" Target="../media/image6.jpe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319161"/>
            <a:ext cx="12192000" cy="1470025"/>
          </a:xfrm>
        </p:spPr>
        <p:txBody>
          <a:bodyPr>
            <a:noAutofit/>
          </a:bodyPr>
          <a:lstStyle/>
          <a:p>
            <a:r>
              <a:rPr lang="en-US" sz="4200" dirty="0">
                <a:solidFill>
                  <a:srgbClr val="333333"/>
                </a:solidFill>
              </a:rPr>
              <a:t>DOC: Improving Long Story Coherence</a:t>
            </a:r>
            <a:br>
              <a:rPr lang="en-US" sz="4200" dirty="0">
                <a:solidFill>
                  <a:srgbClr val="333333"/>
                </a:solidFill>
              </a:rPr>
            </a:br>
            <a:r>
              <a:rPr lang="en-US" sz="4200" dirty="0">
                <a:solidFill>
                  <a:srgbClr val="333333"/>
                </a:solidFill>
              </a:rPr>
              <a:t>With Detailed Outline Control</a:t>
            </a:r>
          </a:p>
        </p:txBody>
      </p:sp>
      <p:sp>
        <p:nvSpPr>
          <p:cNvPr id="7" name="Subtitle 2"/>
          <p:cNvSpPr txBox="1">
            <a:spLocks/>
          </p:cNvSpPr>
          <p:nvPr/>
        </p:nvSpPr>
        <p:spPr>
          <a:xfrm>
            <a:off x="0" y="5064324"/>
            <a:ext cx="12192000" cy="1411492"/>
          </a:xfrm>
          <a:prstGeom prst="rect">
            <a:avLst/>
          </a:prstGeom>
        </p:spPr>
        <p:txBody>
          <a:bodyPr vert="horz" lIns="91440" tIns="45720" rIns="91440" bIns="45720" rtlCol="0" anchor="ctr" anchorCtr="0">
            <a:normAutofit/>
          </a:bodyPr>
          <a:lstStyle>
            <a:lvl1pPr marL="0" indent="0" algn="ctr" defTabSz="457200" rtl="0" eaLnBrk="1" latinLnBrk="0" hangingPunct="1">
              <a:spcBef>
                <a:spcPct val="20000"/>
              </a:spcBef>
              <a:buClr>
                <a:schemeClr val="accent1">
                  <a:lumMod val="75000"/>
                </a:schemeClr>
              </a:buClr>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Clr>
                <a:schemeClr val="accent1">
                  <a:lumMod val="75000"/>
                </a:schemeClr>
              </a:buClr>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800" dirty="0">
                <a:solidFill>
                  <a:srgbClr val="333333"/>
                </a:solidFill>
              </a:rPr>
              <a:t>Kevin Yang, Dan Klein, </a:t>
            </a:r>
            <a:r>
              <a:rPr lang="en-US" sz="2800" dirty="0" err="1">
                <a:solidFill>
                  <a:srgbClr val="333333"/>
                </a:solidFill>
              </a:rPr>
              <a:t>Nanyun</a:t>
            </a:r>
            <a:r>
              <a:rPr lang="en-US" sz="2800" dirty="0">
                <a:solidFill>
                  <a:srgbClr val="333333"/>
                </a:solidFill>
              </a:rPr>
              <a:t> Peng, </a:t>
            </a:r>
            <a:r>
              <a:rPr lang="en-US" sz="2800" dirty="0" err="1">
                <a:solidFill>
                  <a:srgbClr val="333333"/>
                </a:solidFill>
              </a:rPr>
              <a:t>Yuandong</a:t>
            </a:r>
            <a:r>
              <a:rPr lang="en-US" sz="2800" dirty="0">
                <a:solidFill>
                  <a:srgbClr val="333333"/>
                </a:solidFill>
              </a:rPr>
              <a:t> Tian</a:t>
            </a:r>
          </a:p>
        </p:txBody>
      </p:sp>
      <p:pic>
        <p:nvPicPr>
          <p:cNvPr id="3" name="Picture 2" descr="group_logo.pdf">
            <a:extLst>
              <a:ext uri="{FF2B5EF4-FFF2-40B4-BE49-F238E27FC236}">
                <a16:creationId xmlns:a16="http://schemas.microsoft.com/office/drawing/2014/main" id="{C3D6A92E-96D7-6E41-4865-7DE1B5C302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8888" y="3635231"/>
            <a:ext cx="809779" cy="1113446"/>
          </a:xfrm>
          <a:prstGeom prst="rect">
            <a:avLst/>
          </a:prstGeom>
        </p:spPr>
      </p:pic>
      <p:grpSp>
        <p:nvGrpSpPr>
          <p:cNvPr id="4" name="Group 3">
            <a:extLst>
              <a:ext uri="{FF2B5EF4-FFF2-40B4-BE49-F238E27FC236}">
                <a16:creationId xmlns:a16="http://schemas.microsoft.com/office/drawing/2014/main" id="{C326C9C2-C9DA-6917-E009-AA0BEE6408FB}"/>
              </a:ext>
            </a:extLst>
          </p:cNvPr>
          <p:cNvGrpSpPr/>
          <p:nvPr/>
        </p:nvGrpSpPr>
        <p:grpSpPr>
          <a:xfrm>
            <a:off x="5313181" y="3788292"/>
            <a:ext cx="1573756" cy="929758"/>
            <a:chOff x="5203229" y="2898735"/>
            <a:chExt cx="2323137" cy="1414607"/>
          </a:xfrm>
        </p:grpSpPr>
        <p:pic>
          <p:nvPicPr>
            <p:cNvPr id="5" name="Picture 2" descr="Meta AI on Twitter: &quot;Our new structure for Meta AI will help us not only  better pursue open, ground-breaking research, but also improve how we  leverage AI in our products. Learn more">
              <a:extLst>
                <a:ext uri="{FF2B5EF4-FFF2-40B4-BE49-F238E27FC236}">
                  <a16:creationId xmlns:a16="http://schemas.microsoft.com/office/drawing/2014/main" id="{E358D7F3-536C-AFB8-1471-9B7E6AFEFE2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282" t="40946" r="26415" b="42984"/>
            <a:stretch/>
          </p:blipFill>
          <p:spPr bwMode="auto">
            <a:xfrm>
              <a:off x="5442128" y="3694690"/>
              <a:ext cx="1845342" cy="4725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eta AI on Twitter: &quot;Our new structure for Meta AI will help us not only  better pursue open, ground-breaking research, but also improve how we  leverage AI in our products. Learn more">
              <a:extLst>
                <a:ext uri="{FF2B5EF4-FFF2-40B4-BE49-F238E27FC236}">
                  <a16:creationId xmlns:a16="http://schemas.microsoft.com/office/drawing/2014/main" id="{7AA88C85-199A-F2EF-53D5-5AF2C1763B6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326" t="40946" r="61104" b="42984"/>
            <a:stretch/>
          </p:blipFill>
          <p:spPr bwMode="auto">
            <a:xfrm>
              <a:off x="5888234" y="3035743"/>
              <a:ext cx="953129" cy="68544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AFC4DE0-55C6-C35F-94C2-5F877A52C5C2}"/>
                </a:ext>
              </a:extLst>
            </p:cNvPr>
            <p:cNvSpPr/>
            <p:nvPr/>
          </p:nvSpPr>
          <p:spPr>
            <a:xfrm>
              <a:off x="5203229" y="2898735"/>
              <a:ext cx="2323137" cy="1414607"/>
            </a:xfrm>
            <a:prstGeom prst="rect">
              <a:avLst/>
            </a:prstGeom>
            <a:solidFill>
              <a:schemeClr val="bg1">
                <a:alpha val="20000"/>
              </a:schemeClr>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78C86B9A-1531-89D2-8013-850AB400E647}"/>
              </a:ext>
            </a:extLst>
          </p:cNvPr>
          <p:cNvGrpSpPr/>
          <p:nvPr/>
        </p:nvGrpSpPr>
        <p:grpSpPr>
          <a:xfrm>
            <a:off x="7275244" y="3828205"/>
            <a:ext cx="1116401" cy="929759"/>
            <a:chOff x="7272419" y="2912718"/>
            <a:chExt cx="1833271" cy="1603391"/>
          </a:xfrm>
        </p:grpSpPr>
        <p:pic>
          <p:nvPicPr>
            <p:cNvPr id="11" name="Picture 2" descr="Natural Language Processing @UCLA · GitHub">
              <a:extLst>
                <a:ext uri="{FF2B5EF4-FFF2-40B4-BE49-F238E27FC236}">
                  <a16:creationId xmlns:a16="http://schemas.microsoft.com/office/drawing/2014/main" id="{059958B9-4A07-56C6-1004-13524CB931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2630" y="2912718"/>
              <a:ext cx="1603391" cy="160339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9F749B0C-2C4F-57A9-AEB4-A86F94F2EFFB}"/>
                </a:ext>
              </a:extLst>
            </p:cNvPr>
            <p:cNvSpPr/>
            <p:nvPr/>
          </p:nvSpPr>
          <p:spPr>
            <a:xfrm>
              <a:off x="7272419" y="2928668"/>
              <a:ext cx="1833271" cy="1414607"/>
            </a:xfrm>
            <a:prstGeom prst="rect">
              <a:avLst/>
            </a:prstGeom>
            <a:solidFill>
              <a:schemeClr val="bg1">
                <a:alpha val="10000"/>
              </a:schemeClr>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879894708"/>
      </p:ext>
    </p:extLst>
  </p:cSld>
  <p:clrMapOvr>
    <a:masterClrMapping/>
  </p:clrMapOvr>
  <mc:AlternateContent xmlns:mc="http://schemas.openxmlformats.org/markup-compatibility/2006" xmlns:p14="http://schemas.microsoft.com/office/powerpoint/2010/main">
    <mc:Choice Requires="p14">
      <p:transition spd="slow" p14:dur="2000" advTm="23966"/>
    </mc:Choice>
    <mc:Fallback xmlns="">
      <p:transition spd="slow" advTm="2396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6FDF8-5E85-367C-EED1-B02CDE4D8201}"/>
              </a:ext>
            </a:extLst>
          </p:cNvPr>
          <p:cNvSpPr>
            <a:spLocks noGrp="1"/>
          </p:cNvSpPr>
          <p:nvPr>
            <p:ph type="title"/>
          </p:nvPr>
        </p:nvSpPr>
        <p:spPr/>
        <p:txBody>
          <a:bodyPr/>
          <a:lstStyle/>
          <a:p>
            <a:r>
              <a:rPr lang="en-US" dirty="0" err="1"/>
              <a:t>ChatGPT</a:t>
            </a:r>
            <a:r>
              <a:rPr lang="en-US" dirty="0"/>
              <a:t> Story</a:t>
            </a:r>
          </a:p>
        </p:txBody>
      </p:sp>
      <p:sp>
        <p:nvSpPr>
          <p:cNvPr id="4" name="Rounded Rectangle 3">
            <a:extLst>
              <a:ext uri="{FF2B5EF4-FFF2-40B4-BE49-F238E27FC236}">
                <a16:creationId xmlns:a16="http://schemas.microsoft.com/office/drawing/2014/main" id="{C1BB512A-450E-8240-D612-2EE7BF88EAF0}"/>
              </a:ext>
            </a:extLst>
          </p:cNvPr>
          <p:cNvSpPr/>
          <p:nvPr/>
        </p:nvSpPr>
        <p:spPr>
          <a:xfrm>
            <a:off x="1529300" y="1410496"/>
            <a:ext cx="9087902" cy="968315"/>
          </a:xfrm>
          <a:prstGeom prst="roundRect">
            <a:avLst/>
          </a:prstGeom>
          <a:solidFill>
            <a:schemeClr val="bg1">
              <a:lumMod val="95000"/>
            </a:schemeClr>
          </a:solidFill>
          <a:ln w="38100">
            <a:solidFill>
              <a:schemeClr val="bg1">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a:p>
        </p:txBody>
      </p:sp>
      <p:sp>
        <p:nvSpPr>
          <p:cNvPr id="5" name="TextBox 4">
            <a:extLst>
              <a:ext uri="{FF2B5EF4-FFF2-40B4-BE49-F238E27FC236}">
                <a16:creationId xmlns:a16="http://schemas.microsoft.com/office/drawing/2014/main" id="{EE2C10D3-7118-A823-2BCA-BD808A1A985F}"/>
              </a:ext>
            </a:extLst>
          </p:cNvPr>
          <p:cNvSpPr txBox="1"/>
          <p:nvPr/>
        </p:nvSpPr>
        <p:spPr>
          <a:xfrm>
            <a:off x="3122429" y="1478012"/>
            <a:ext cx="7545572" cy="830997"/>
          </a:xfrm>
          <a:prstGeom prst="rect">
            <a:avLst/>
          </a:prstGeom>
          <a:noFill/>
        </p:spPr>
        <p:txBody>
          <a:bodyPr wrap="square" rtlCol="0">
            <a:spAutoFit/>
          </a:bodyPr>
          <a:lstStyle/>
          <a:p>
            <a:r>
              <a:rPr lang="en-US" sz="1600" b="0" i="0" dirty="0">
                <a:solidFill>
                  <a:srgbClr val="353740"/>
                </a:solidFill>
                <a:effectLst/>
                <a:latin typeface="Courier New" panose="02070309020205020404" pitchFamily="49" charset="0"/>
                <a:cs typeface="Courier New" panose="02070309020205020404" pitchFamily="49" charset="0"/>
              </a:rPr>
              <a:t>A young woman is determined to never get married and live her life alone, but when she meets a man who seems perfect for her, she begins to rethink her decision.</a:t>
            </a:r>
            <a:endParaRPr lang="en-US" sz="1600" dirty="0">
              <a:latin typeface="Courier New" panose="02070309020205020404" pitchFamily="49" charset="0"/>
              <a:cs typeface="Courier New" panose="02070309020205020404" pitchFamily="49" charset="0"/>
            </a:endParaRPr>
          </a:p>
        </p:txBody>
      </p:sp>
      <p:sp>
        <p:nvSpPr>
          <p:cNvPr id="6" name="Rounded Rectangle 8">
            <a:extLst>
              <a:ext uri="{FF2B5EF4-FFF2-40B4-BE49-F238E27FC236}">
                <a16:creationId xmlns:a16="http://schemas.microsoft.com/office/drawing/2014/main" id="{5A25F6CE-C7B6-B60B-65CA-F1761EB3E502}"/>
              </a:ext>
            </a:extLst>
          </p:cNvPr>
          <p:cNvSpPr/>
          <p:nvPr/>
        </p:nvSpPr>
        <p:spPr>
          <a:xfrm>
            <a:off x="1529326" y="1410473"/>
            <a:ext cx="1542329" cy="968316"/>
          </a:xfrm>
          <a:custGeom>
            <a:avLst/>
            <a:gdLst>
              <a:gd name="connsiteX0" fmla="*/ 0 w 1542329"/>
              <a:gd name="connsiteY0" fmla="*/ 161389 h 968316"/>
              <a:gd name="connsiteX1" fmla="*/ 161389 w 1542329"/>
              <a:gd name="connsiteY1" fmla="*/ 0 h 968316"/>
              <a:gd name="connsiteX2" fmla="*/ 1380940 w 1542329"/>
              <a:gd name="connsiteY2" fmla="*/ 0 h 968316"/>
              <a:gd name="connsiteX3" fmla="*/ 1542329 w 1542329"/>
              <a:gd name="connsiteY3" fmla="*/ 161389 h 968316"/>
              <a:gd name="connsiteX4" fmla="*/ 1542329 w 1542329"/>
              <a:gd name="connsiteY4" fmla="*/ 806927 h 968316"/>
              <a:gd name="connsiteX5" fmla="*/ 1380940 w 1542329"/>
              <a:gd name="connsiteY5" fmla="*/ 968316 h 968316"/>
              <a:gd name="connsiteX6" fmla="*/ 161389 w 1542329"/>
              <a:gd name="connsiteY6" fmla="*/ 968316 h 968316"/>
              <a:gd name="connsiteX7" fmla="*/ 0 w 1542329"/>
              <a:gd name="connsiteY7" fmla="*/ 806927 h 968316"/>
              <a:gd name="connsiteX8" fmla="*/ 0 w 1542329"/>
              <a:gd name="connsiteY8" fmla="*/ 161389 h 968316"/>
              <a:gd name="connsiteX0" fmla="*/ 0 w 1542329"/>
              <a:gd name="connsiteY0" fmla="*/ 161389 h 968316"/>
              <a:gd name="connsiteX1" fmla="*/ 161389 w 1542329"/>
              <a:gd name="connsiteY1" fmla="*/ 0 h 968316"/>
              <a:gd name="connsiteX2" fmla="*/ 1542329 w 1542329"/>
              <a:gd name="connsiteY2" fmla="*/ 161389 h 968316"/>
              <a:gd name="connsiteX3" fmla="*/ 1542329 w 1542329"/>
              <a:gd name="connsiteY3" fmla="*/ 806927 h 968316"/>
              <a:gd name="connsiteX4" fmla="*/ 1380940 w 1542329"/>
              <a:gd name="connsiteY4" fmla="*/ 968316 h 968316"/>
              <a:gd name="connsiteX5" fmla="*/ 161389 w 1542329"/>
              <a:gd name="connsiteY5" fmla="*/ 968316 h 968316"/>
              <a:gd name="connsiteX6" fmla="*/ 0 w 1542329"/>
              <a:gd name="connsiteY6" fmla="*/ 806927 h 968316"/>
              <a:gd name="connsiteX7" fmla="*/ 0 w 1542329"/>
              <a:gd name="connsiteY7" fmla="*/ 161389 h 968316"/>
              <a:gd name="connsiteX0" fmla="*/ 0 w 1542329"/>
              <a:gd name="connsiteY0" fmla="*/ 161389 h 968316"/>
              <a:gd name="connsiteX1" fmla="*/ 161389 w 1542329"/>
              <a:gd name="connsiteY1" fmla="*/ 0 h 968316"/>
              <a:gd name="connsiteX2" fmla="*/ 1542329 w 1542329"/>
              <a:gd name="connsiteY2" fmla="*/ 2639 h 968316"/>
              <a:gd name="connsiteX3" fmla="*/ 1542329 w 1542329"/>
              <a:gd name="connsiteY3" fmla="*/ 806927 h 968316"/>
              <a:gd name="connsiteX4" fmla="*/ 1380940 w 1542329"/>
              <a:gd name="connsiteY4" fmla="*/ 968316 h 968316"/>
              <a:gd name="connsiteX5" fmla="*/ 161389 w 1542329"/>
              <a:gd name="connsiteY5" fmla="*/ 968316 h 968316"/>
              <a:gd name="connsiteX6" fmla="*/ 0 w 1542329"/>
              <a:gd name="connsiteY6" fmla="*/ 806927 h 968316"/>
              <a:gd name="connsiteX7" fmla="*/ 0 w 1542329"/>
              <a:gd name="connsiteY7" fmla="*/ 161389 h 968316"/>
              <a:gd name="connsiteX0" fmla="*/ 0 w 1542329"/>
              <a:gd name="connsiteY0" fmla="*/ 161389 h 968316"/>
              <a:gd name="connsiteX1" fmla="*/ 161389 w 1542329"/>
              <a:gd name="connsiteY1" fmla="*/ 0 h 968316"/>
              <a:gd name="connsiteX2" fmla="*/ 1542329 w 1542329"/>
              <a:gd name="connsiteY2" fmla="*/ 2639 h 968316"/>
              <a:gd name="connsiteX3" fmla="*/ 1542329 w 1542329"/>
              <a:gd name="connsiteY3" fmla="*/ 806927 h 968316"/>
              <a:gd name="connsiteX4" fmla="*/ 161389 w 1542329"/>
              <a:gd name="connsiteY4" fmla="*/ 968316 h 968316"/>
              <a:gd name="connsiteX5" fmla="*/ 0 w 1542329"/>
              <a:gd name="connsiteY5" fmla="*/ 806927 h 968316"/>
              <a:gd name="connsiteX6" fmla="*/ 0 w 1542329"/>
              <a:gd name="connsiteY6" fmla="*/ 161389 h 968316"/>
              <a:gd name="connsiteX0" fmla="*/ 0 w 1542329"/>
              <a:gd name="connsiteY0" fmla="*/ 161389 h 1037899"/>
              <a:gd name="connsiteX1" fmla="*/ 161389 w 1542329"/>
              <a:gd name="connsiteY1" fmla="*/ 0 h 1037899"/>
              <a:gd name="connsiteX2" fmla="*/ 1542329 w 1542329"/>
              <a:gd name="connsiteY2" fmla="*/ 2639 h 1037899"/>
              <a:gd name="connsiteX3" fmla="*/ 1542329 w 1542329"/>
              <a:gd name="connsiteY3" fmla="*/ 965677 h 1037899"/>
              <a:gd name="connsiteX4" fmla="*/ 161389 w 1542329"/>
              <a:gd name="connsiteY4" fmla="*/ 968316 h 1037899"/>
              <a:gd name="connsiteX5" fmla="*/ 0 w 1542329"/>
              <a:gd name="connsiteY5" fmla="*/ 806927 h 1037899"/>
              <a:gd name="connsiteX6" fmla="*/ 0 w 1542329"/>
              <a:gd name="connsiteY6" fmla="*/ 161389 h 1037899"/>
              <a:gd name="connsiteX0" fmla="*/ 0 w 1542329"/>
              <a:gd name="connsiteY0" fmla="*/ 161389 h 968316"/>
              <a:gd name="connsiteX1" fmla="*/ 161389 w 1542329"/>
              <a:gd name="connsiteY1" fmla="*/ 0 h 968316"/>
              <a:gd name="connsiteX2" fmla="*/ 1542329 w 1542329"/>
              <a:gd name="connsiteY2" fmla="*/ 2639 h 968316"/>
              <a:gd name="connsiteX3" fmla="*/ 1542329 w 1542329"/>
              <a:gd name="connsiteY3" fmla="*/ 965677 h 968316"/>
              <a:gd name="connsiteX4" fmla="*/ 161389 w 1542329"/>
              <a:gd name="connsiteY4" fmla="*/ 968316 h 968316"/>
              <a:gd name="connsiteX5" fmla="*/ 0 w 1542329"/>
              <a:gd name="connsiteY5" fmla="*/ 806927 h 968316"/>
              <a:gd name="connsiteX6" fmla="*/ 0 w 1542329"/>
              <a:gd name="connsiteY6" fmla="*/ 161389 h 9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2329" h="968316">
                <a:moveTo>
                  <a:pt x="0" y="161389"/>
                </a:moveTo>
                <a:cubicBezTo>
                  <a:pt x="0" y="72256"/>
                  <a:pt x="72256" y="0"/>
                  <a:pt x="161389" y="0"/>
                </a:cubicBezTo>
                <a:lnTo>
                  <a:pt x="1542329" y="2639"/>
                </a:lnTo>
                <a:lnTo>
                  <a:pt x="1542329" y="965677"/>
                </a:lnTo>
                <a:lnTo>
                  <a:pt x="161389" y="968316"/>
                </a:lnTo>
                <a:cubicBezTo>
                  <a:pt x="72256" y="968316"/>
                  <a:pt x="0" y="896060"/>
                  <a:pt x="0" y="806927"/>
                </a:cubicBezTo>
                <a:lnTo>
                  <a:pt x="0" y="161389"/>
                </a:lnTo>
                <a:close/>
              </a:path>
            </a:pathLst>
          </a:custGeom>
          <a:solidFill>
            <a:srgbClr val="BFBDC0"/>
          </a:solidFill>
          <a:ln w="38100">
            <a:solidFill>
              <a:schemeClr val="bg1">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b="1" dirty="0"/>
              <a:t>Premise</a:t>
            </a:r>
          </a:p>
        </p:txBody>
      </p:sp>
    </p:spTree>
    <p:extLst>
      <p:ext uri="{BB962C8B-B14F-4D97-AF65-F5344CB8AC3E}">
        <p14:creationId xmlns:p14="http://schemas.microsoft.com/office/powerpoint/2010/main" val="3720809783"/>
      </p:ext>
    </p:extLst>
  </p:cSld>
  <p:clrMapOvr>
    <a:masterClrMapping/>
  </p:clrMapOvr>
  <mc:AlternateContent xmlns:mc="http://schemas.openxmlformats.org/markup-compatibility/2006" xmlns:p14="http://schemas.microsoft.com/office/powerpoint/2010/main">
    <mc:Choice Requires="p14">
      <p:transition spd="slow" p14:dur="2000" advTm="2266"/>
    </mc:Choice>
    <mc:Fallback xmlns="">
      <p:transition spd="slow" advTm="226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6FDF8-5E85-367C-EED1-B02CDE4D8201}"/>
              </a:ext>
            </a:extLst>
          </p:cNvPr>
          <p:cNvSpPr>
            <a:spLocks noGrp="1"/>
          </p:cNvSpPr>
          <p:nvPr>
            <p:ph type="title"/>
          </p:nvPr>
        </p:nvSpPr>
        <p:spPr/>
        <p:txBody>
          <a:bodyPr/>
          <a:lstStyle/>
          <a:p>
            <a:r>
              <a:rPr lang="en-US" dirty="0" err="1"/>
              <a:t>ChatGPT</a:t>
            </a:r>
            <a:r>
              <a:rPr lang="en-US" dirty="0"/>
              <a:t> Story</a:t>
            </a:r>
          </a:p>
        </p:txBody>
      </p:sp>
      <p:sp>
        <p:nvSpPr>
          <p:cNvPr id="4" name="Rounded Rectangle 3">
            <a:extLst>
              <a:ext uri="{FF2B5EF4-FFF2-40B4-BE49-F238E27FC236}">
                <a16:creationId xmlns:a16="http://schemas.microsoft.com/office/drawing/2014/main" id="{C1BB512A-450E-8240-D612-2EE7BF88EAF0}"/>
              </a:ext>
            </a:extLst>
          </p:cNvPr>
          <p:cNvSpPr/>
          <p:nvPr/>
        </p:nvSpPr>
        <p:spPr>
          <a:xfrm>
            <a:off x="1529300" y="1410496"/>
            <a:ext cx="9087902" cy="968315"/>
          </a:xfrm>
          <a:prstGeom prst="roundRect">
            <a:avLst/>
          </a:prstGeom>
          <a:solidFill>
            <a:schemeClr val="bg1">
              <a:lumMod val="95000"/>
            </a:schemeClr>
          </a:solidFill>
          <a:ln w="38100">
            <a:solidFill>
              <a:schemeClr val="bg1">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a:p>
        </p:txBody>
      </p:sp>
      <p:sp>
        <p:nvSpPr>
          <p:cNvPr id="5" name="TextBox 4">
            <a:extLst>
              <a:ext uri="{FF2B5EF4-FFF2-40B4-BE49-F238E27FC236}">
                <a16:creationId xmlns:a16="http://schemas.microsoft.com/office/drawing/2014/main" id="{EE2C10D3-7118-A823-2BCA-BD808A1A985F}"/>
              </a:ext>
            </a:extLst>
          </p:cNvPr>
          <p:cNvSpPr txBox="1"/>
          <p:nvPr/>
        </p:nvSpPr>
        <p:spPr>
          <a:xfrm>
            <a:off x="3122429" y="1478012"/>
            <a:ext cx="7545572" cy="830997"/>
          </a:xfrm>
          <a:prstGeom prst="rect">
            <a:avLst/>
          </a:prstGeom>
          <a:noFill/>
        </p:spPr>
        <p:txBody>
          <a:bodyPr wrap="square" rtlCol="0">
            <a:spAutoFit/>
          </a:bodyPr>
          <a:lstStyle/>
          <a:p>
            <a:r>
              <a:rPr lang="en-US" sz="1600" b="0" i="0" dirty="0">
                <a:solidFill>
                  <a:srgbClr val="353740"/>
                </a:solidFill>
                <a:effectLst/>
                <a:latin typeface="Courier New" panose="02070309020205020404" pitchFamily="49" charset="0"/>
                <a:cs typeface="Courier New" panose="02070309020205020404" pitchFamily="49" charset="0"/>
              </a:rPr>
              <a:t>A young woman is determined to never get married and live her life alone, but when she meets a man who seems perfect for her, she begins to rethink her decision.</a:t>
            </a:r>
            <a:endParaRPr lang="en-US" sz="1600" dirty="0">
              <a:latin typeface="Courier New" panose="02070309020205020404" pitchFamily="49" charset="0"/>
              <a:cs typeface="Courier New" panose="02070309020205020404" pitchFamily="49" charset="0"/>
            </a:endParaRPr>
          </a:p>
        </p:txBody>
      </p:sp>
      <p:sp>
        <p:nvSpPr>
          <p:cNvPr id="6" name="Rounded Rectangle 8">
            <a:extLst>
              <a:ext uri="{FF2B5EF4-FFF2-40B4-BE49-F238E27FC236}">
                <a16:creationId xmlns:a16="http://schemas.microsoft.com/office/drawing/2014/main" id="{5A25F6CE-C7B6-B60B-65CA-F1761EB3E502}"/>
              </a:ext>
            </a:extLst>
          </p:cNvPr>
          <p:cNvSpPr/>
          <p:nvPr/>
        </p:nvSpPr>
        <p:spPr>
          <a:xfrm>
            <a:off x="1529326" y="1410473"/>
            <a:ext cx="1542329" cy="968316"/>
          </a:xfrm>
          <a:custGeom>
            <a:avLst/>
            <a:gdLst>
              <a:gd name="connsiteX0" fmla="*/ 0 w 1542329"/>
              <a:gd name="connsiteY0" fmla="*/ 161389 h 968316"/>
              <a:gd name="connsiteX1" fmla="*/ 161389 w 1542329"/>
              <a:gd name="connsiteY1" fmla="*/ 0 h 968316"/>
              <a:gd name="connsiteX2" fmla="*/ 1380940 w 1542329"/>
              <a:gd name="connsiteY2" fmla="*/ 0 h 968316"/>
              <a:gd name="connsiteX3" fmla="*/ 1542329 w 1542329"/>
              <a:gd name="connsiteY3" fmla="*/ 161389 h 968316"/>
              <a:gd name="connsiteX4" fmla="*/ 1542329 w 1542329"/>
              <a:gd name="connsiteY4" fmla="*/ 806927 h 968316"/>
              <a:gd name="connsiteX5" fmla="*/ 1380940 w 1542329"/>
              <a:gd name="connsiteY5" fmla="*/ 968316 h 968316"/>
              <a:gd name="connsiteX6" fmla="*/ 161389 w 1542329"/>
              <a:gd name="connsiteY6" fmla="*/ 968316 h 968316"/>
              <a:gd name="connsiteX7" fmla="*/ 0 w 1542329"/>
              <a:gd name="connsiteY7" fmla="*/ 806927 h 968316"/>
              <a:gd name="connsiteX8" fmla="*/ 0 w 1542329"/>
              <a:gd name="connsiteY8" fmla="*/ 161389 h 968316"/>
              <a:gd name="connsiteX0" fmla="*/ 0 w 1542329"/>
              <a:gd name="connsiteY0" fmla="*/ 161389 h 968316"/>
              <a:gd name="connsiteX1" fmla="*/ 161389 w 1542329"/>
              <a:gd name="connsiteY1" fmla="*/ 0 h 968316"/>
              <a:gd name="connsiteX2" fmla="*/ 1542329 w 1542329"/>
              <a:gd name="connsiteY2" fmla="*/ 161389 h 968316"/>
              <a:gd name="connsiteX3" fmla="*/ 1542329 w 1542329"/>
              <a:gd name="connsiteY3" fmla="*/ 806927 h 968316"/>
              <a:gd name="connsiteX4" fmla="*/ 1380940 w 1542329"/>
              <a:gd name="connsiteY4" fmla="*/ 968316 h 968316"/>
              <a:gd name="connsiteX5" fmla="*/ 161389 w 1542329"/>
              <a:gd name="connsiteY5" fmla="*/ 968316 h 968316"/>
              <a:gd name="connsiteX6" fmla="*/ 0 w 1542329"/>
              <a:gd name="connsiteY6" fmla="*/ 806927 h 968316"/>
              <a:gd name="connsiteX7" fmla="*/ 0 w 1542329"/>
              <a:gd name="connsiteY7" fmla="*/ 161389 h 968316"/>
              <a:gd name="connsiteX0" fmla="*/ 0 w 1542329"/>
              <a:gd name="connsiteY0" fmla="*/ 161389 h 968316"/>
              <a:gd name="connsiteX1" fmla="*/ 161389 w 1542329"/>
              <a:gd name="connsiteY1" fmla="*/ 0 h 968316"/>
              <a:gd name="connsiteX2" fmla="*/ 1542329 w 1542329"/>
              <a:gd name="connsiteY2" fmla="*/ 2639 h 968316"/>
              <a:gd name="connsiteX3" fmla="*/ 1542329 w 1542329"/>
              <a:gd name="connsiteY3" fmla="*/ 806927 h 968316"/>
              <a:gd name="connsiteX4" fmla="*/ 1380940 w 1542329"/>
              <a:gd name="connsiteY4" fmla="*/ 968316 h 968316"/>
              <a:gd name="connsiteX5" fmla="*/ 161389 w 1542329"/>
              <a:gd name="connsiteY5" fmla="*/ 968316 h 968316"/>
              <a:gd name="connsiteX6" fmla="*/ 0 w 1542329"/>
              <a:gd name="connsiteY6" fmla="*/ 806927 h 968316"/>
              <a:gd name="connsiteX7" fmla="*/ 0 w 1542329"/>
              <a:gd name="connsiteY7" fmla="*/ 161389 h 968316"/>
              <a:gd name="connsiteX0" fmla="*/ 0 w 1542329"/>
              <a:gd name="connsiteY0" fmla="*/ 161389 h 968316"/>
              <a:gd name="connsiteX1" fmla="*/ 161389 w 1542329"/>
              <a:gd name="connsiteY1" fmla="*/ 0 h 968316"/>
              <a:gd name="connsiteX2" fmla="*/ 1542329 w 1542329"/>
              <a:gd name="connsiteY2" fmla="*/ 2639 h 968316"/>
              <a:gd name="connsiteX3" fmla="*/ 1542329 w 1542329"/>
              <a:gd name="connsiteY3" fmla="*/ 806927 h 968316"/>
              <a:gd name="connsiteX4" fmla="*/ 161389 w 1542329"/>
              <a:gd name="connsiteY4" fmla="*/ 968316 h 968316"/>
              <a:gd name="connsiteX5" fmla="*/ 0 w 1542329"/>
              <a:gd name="connsiteY5" fmla="*/ 806927 h 968316"/>
              <a:gd name="connsiteX6" fmla="*/ 0 w 1542329"/>
              <a:gd name="connsiteY6" fmla="*/ 161389 h 968316"/>
              <a:gd name="connsiteX0" fmla="*/ 0 w 1542329"/>
              <a:gd name="connsiteY0" fmla="*/ 161389 h 1037899"/>
              <a:gd name="connsiteX1" fmla="*/ 161389 w 1542329"/>
              <a:gd name="connsiteY1" fmla="*/ 0 h 1037899"/>
              <a:gd name="connsiteX2" fmla="*/ 1542329 w 1542329"/>
              <a:gd name="connsiteY2" fmla="*/ 2639 h 1037899"/>
              <a:gd name="connsiteX3" fmla="*/ 1542329 w 1542329"/>
              <a:gd name="connsiteY3" fmla="*/ 965677 h 1037899"/>
              <a:gd name="connsiteX4" fmla="*/ 161389 w 1542329"/>
              <a:gd name="connsiteY4" fmla="*/ 968316 h 1037899"/>
              <a:gd name="connsiteX5" fmla="*/ 0 w 1542329"/>
              <a:gd name="connsiteY5" fmla="*/ 806927 h 1037899"/>
              <a:gd name="connsiteX6" fmla="*/ 0 w 1542329"/>
              <a:gd name="connsiteY6" fmla="*/ 161389 h 1037899"/>
              <a:gd name="connsiteX0" fmla="*/ 0 w 1542329"/>
              <a:gd name="connsiteY0" fmla="*/ 161389 h 968316"/>
              <a:gd name="connsiteX1" fmla="*/ 161389 w 1542329"/>
              <a:gd name="connsiteY1" fmla="*/ 0 h 968316"/>
              <a:gd name="connsiteX2" fmla="*/ 1542329 w 1542329"/>
              <a:gd name="connsiteY2" fmla="*/ 2639 h 968316"/>
              <a:gd name="connsiteX3" fmla="*/ 1542329 w 1542329"/>
              <a:gd name="connsiteY3" fmla="*/ 965677 h 968316"/>
              <a:gd name="connsiteX4" fmla="*/ 161389 w 1542329"/>
              <a:gd name="connsiteY4" fmla="*/ 968316 h 968316"/>
              <a:gd name="connsiteX5" fmla="*/ 0 w 1542329"/>
              <a:gd name="connsiteY5" fmla="*/ 806927 h 968316"/>
              <a:gd name="connsiteX6" fmla="*/ 0 w 1542329"/>
              <a:gd name="connsiteY6" fmla="*/ 161389 h 9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2329" h="968316">
                <a:moveTo>
                  <a:pt x="0" y="161389"/>
                </a:moveTo>
                <a:cubicBezTo>
                  <a:pt x="0" y="72256"/>
                  <a:pt x="72256" y="0"/>
                  <a:pt x="161389" y="0"/>
                </a:cubicBezTo>
                <a:lnTo>
                  <a:pt x="1542329" y="2639"/>
                </a:lnTo>
                <a:lnTo>
                  <a:pt x="1542329" y="965677"/>
                </a:lnTo>
                <a:lnTo>
                  <a:pt x="161389" y="968316"/>
                </a:lnTo>
                <a:cubicBezTo>
                  <a:pt x="72256" y="968316"/>
                  <a:pt x="0" y="896060"/>
                  <a:pt x="0" y="806927"/>
                </a:cubicBezTo>
                <a:lnTo>
                  <a:pt x="0" y="161389"/>
                </a:lnTo>
                <a:close/>
              </a:path>
            </a:pathLst>
          </a:custGeom>
          <a:solidFill>
            <a:srgbClr val="BFBDC0"/>
          </a:solidFill>
          <a:ln w="38100">
            <a:solidFill>
              <a:schemeClr val="bg1">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b="1" dirty="0"/>
              <a:t>Premise</a:t>
            </a:r>
          </a:p>
        </p:txBody>
      </p:sp>
      <p:sp>
        <p:nvSpPr>
          <p:cNvPr id="7" name="Rounded Rectangle 6">
            <a:extLst>
              <a:ext uri="{FF2B5EF4-FFF2-40B4-BE49-F238E27FC236}">
                <a16:creationId xmlns:a16="http://schemas.microsoft.com/office/drawing/2014/main" id="{922A0C01-A0FF-C8AE-CE6A-713C89C8DED2}"/>
              </a:ext>
            </a:extLst>
          </p:cNvPr>
          <p:cNvSpPr/>
          <p:nvPr/>
        </p:nvSpPr>
        <p:spPr>
          <a:xfrm>
            <a:off x="1072100" y="2751699"/>
            <a:ext cx="10131552" cy="3782435"/>
          </a:xfrm>
          <a:prstGeom prst="roundRect">
            <a:avLst>
              <a:gd name="adj" fmla="val 3443"/>
            </a:avLst>
          </a:prstGeom>
          <a:solidFill>
            <a:schemeClr val="bg1">
              <a:lumMod val="95000"/>
            </a:schemeClr>
          </a:solidFill>
          <a:ln w="38100">
            <a:solidFill>
              <a:schemeClr val="bg1">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a:p>
        </p:txBody>
      </p:sp>
      <p:sp>
        <p:nvSpPr>
          <p:cNvPr id="8" name="Round Same Side Corner Rectangle 7">
            <a:extLst>
              <a:ext uri="{FF2B5EF4-FFF2-40B4-BE49-F238E27FC236}">
                <a16:creationId xmlns:a16="http://schemas.microsoft.com/office/drawing/2014/main" id="{F4DE14D3-B4A0-35CC-8BB4-7D4CFE40B824}"/>
              </a:ext>
            </a:extLst>
          </p:cNvPr>
          <p:cNvSpPr/>
          <p:nvPr/>
        </p:nvSpPr>
        <p:spPr>
          <a:xfrm rot="16200000">
            <a:off x="-47958" y="3871753"/>
            <a:ext cx="3782448" cy="1542330"/>
          </a:xfrm>
          <a:prstGeom prst="round2SameRect">
            <a:avLst>
              <a:gd name="adj1" fmla="val 9059"/>
              <a:gd name="adj2" fmla="val 0"/>
            </a:avLst>
          </a:prstGeom>
          <a:solidFill>
            <a:schemeClr val="bg1">
              <a:lumMod val="75000"/>
            </a:schemeClr>
          </a:solidFill>
          <a:ln w="38100">
            <a:solidFill>
              <a:schemeClr val="bg1">
                <a:lumMod val="5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E503D646-5623-0091-7577-4CFC4451EB7C}"/>
              </a:ext>
            </a:extLst>
          </p:cNvPr>
          <p:cNvSpPr txBox="1"/>
          <p:nvPr/>
        </p:nvSpPr>
        <p:spPr>
          <a:xfrm>
            <a:off x="2661279" y="2779260"/>
            <a:ext cx="8540121" cy="3754874"/>
          </a:xfrm>
          <a:prstGeom prst="rect">
            <a:avLst/>
          </a:prstGeom>
          <a:noFill/>
        </p:spPr>
        <p:txBody>
          <a:bodyPr wrap="square" rtlCol="0">
            <a:spAutoFit/>
          </a:bodyPr>
          <a:lstStyle/>
          <a:p>
            <a:pPr algn="l"/>
            <a:r>
              <a:rPr lang="en-US" sz="1400" b="0" i="0" dirty="0">
                <a:effectLst/>
                <a:latin typeface="Courier New" panose="02070309020205020404" pitchFamily="49" charset="0"/>
                <a:cs typeface="Courier New" panose="02070309020205020404" pitchFamily="49" charset="0"/>
              </a:rPr>
              <a:t>Chapter 1: The Solitary Heart</a:t>
            </a:r>
          </a:p>
          <a:p>
            <a:pPr algn="l"/>
            <a:r>
              <a:rPr lang="en-US" sz="1400" b="0" i="0" dirty="0">
                <a:effectLst/>
                <a:latin typeface="Courier New" panose="02070309020205020404" pitchFamily="49" charset="0"/>
                <a:cs typeface="Courier New" panose="02070309020205020404" pitchFamily="49" charset="0"/>
              </a:rPr>
              <a:t>Emma Thompson, a vivacious and independent young woman in her late twenties, believed that she was destined for a life of solitude. </a:t>
            </a:r>
            <a:r>
              <a:rPr lang="en-US" sz="1400" i="0" dirty="0">
                <a:effectLst/>
                <a:latin typeface="Courier New" panose="02070309020205020404" pitchFamily="49" charset="0"/>
                <a:cs typeface="Courier New" panose="02070309020205020404" pitchFamily="49" charset="0"/>
              </a:rPr>
              <a:t>Having witnessed the heartbreak and unfulfilled dreams of those around her, she resolved to never succumb to the societal expectations of marriage. Emma was content with her career as a successful journalist, reveling in the freedom it offered her.</a:t>
            </a:r>
          </a:p>
          <a:p>
            <a:pPr algn="l"/>
            <a:endParaRPr lang="en-US" sz="1400" i="0" dirty="0">
              <a:effectLst/>
              <a:latin typeface="Courier New" panose="02070309020205020404" pitchFamily="49" charset="0"/>
              <a:cs typeface="Courier New" panose="02070309020205020404" pitchFamily="49" charset="0"/>
            </a:endParaRPr>
          </a:p>
          <a:p>
            <a:pPr algn="l"/>
            <a:r>
              <a:rPr lang="en-US" sz="1400" i="0" dirty="0">
                <a:effectLst/>
                <a:latin typeface="Courier New" panose="02070309020205020404" pitchFamily="49" charset="0"/>
                <a:cs typeface="Courier New" panose="02070309020205020404" pitchFamily="49" charset="0"/>
              </a:rPr>
              <a:t>Chapter 2: Chance Encounter</a:t>
            </a:r>
          </a:p>
          <a:p>
            <a:pPr algn="l"/>
            <a:r>
              <a:rPr lang="en-US" sz="1400" i="0" dirty="0">
                <a:effectLst/>
                <a:latin typeface="Courier New" panose="02070309020205020404" pitchFamily="49" charset="0"/>
                <a:cs typeface="Courier New" panose="02070309020205020404" pitchFamily="49" charset="0"/>
              </a:rPr>
              <a:t>One fateful evening, while attending a book launch event, Emma's eyes were drawn to a captivating stranger. His name was James Morgan, an enigmatic man with a warm smile and an intellect that mirrored her own. They shared a brief conversation that sparked an unexpected connection, leaving Emma's thoughts in disarray.</a:t>
            </a:r>
          </a:p>
          <a:p>
            <a:pPr algn="l"/>
            <a:endParaRPr lang="en-US" sz="1400" i="0" dirty="0">
              <a:effectLst/>
              <a:latin typeface="Courier New" panose="02070309020205020404" pitchFamily="49" charset="0"/>
              <a:cs typeface="Courier New" panose="02070309020205020404" pitchFamily="49" charset="0"/>
            </a:endParaRPr>
          </a:p>
          <a:p>
            <a:pPr algn="l"/>
            <a:r>
              <a:rPr lang="en-US" sz="1400" i="0" dirty="0">
                <a:effectLst/>
                <a:latin typeface="Courier New" panose="02070309020205020404" pitchFamily="49" charset="0"/>
                <a:cs typeface="Courier New" panose="02070309020205020404" pitchFamily="49" charset="0"/>
              </a:rPr>
              <a:t>Chapter 3: Curiosity Unleashed</a:t>
            </a:r>
          </a:p>
          <a:p>
            <a:pPr algn="l"/>
            <a:r>
              <a:rPr lang="en-US" sz="1400" i="0" dirty="0">
                <a:effectLst/>
                <a:latin typeface="Courier New" panose="02070309020205020404" pitchFamily="49" charset="0"/>
                <a:cs typeface="Courier New" panose="02070309020205020404" pitchFamily="49" charset="0"/>
              </a:rPr>
              <a:t>Emma's encounter with James ignited a fire within her. </a:t>
            </a:r>
          </a:p>
          <a:p>
            <a:pPr algn="l"/>
            <a:r>
              <a:rPr lang="en-US" sz="1400" dirty="0">
                <a:latin typeface="Courier New" panose="02070309020205020404" pitchFamily="49" charset="0"/>
                <a:cs typeface="Courier New" panose="02070309020205020404" pitchFamily="49" charset="0"/>
              </a:rPr>
              <a:t>...</a:t>
            </a:r>
            <a:endParaRPr lang="en-US" sz="1400" i="0" dirty="0">
              <a:effectLst/>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A8613AA0-E929-7E00-EB70-0DD82C81312C}"/>
              </a:ext>
            </a:extLst>
          </p:cNvPr>
          <p:cNvSpPr txBox="1"/>
          <p:nvPr/>
        </p:nvSpPr>
        <p:spPr>
          <a:xfrm>
            <a:off x="1359158" y="4210539"/>
            <a:ext cx="968214" cy="523220"/>
          </a:xfrm>
          <a:prstGeom prst="rect">
            <a:avLst/>
          </a:prstGeom>
          <a:noFill/>
        </p:spPr>
        <p:txBody>
          <a:bodyPr wrap="none" rtlCol="0">
            <a:spAutoFit/>
          </a:bodyPr>
          <a:lstStyle/>
          <a:p>
            <a:pPr algn="ctr"/>
            <a:r>
              <a:rPr lang="en-US" sz="2800" b="1" dirty="0">
                <a:solidFill>
                  <a:schemeClr val="bg1"/>
                </a:solidFill>
              </a:rPr>
              <a:t>Story</a:t>
            </a:r>
          </a:p>
        </p:txBody>
      </p:sp>
    </p:spTree>
    <p:extLst>
      <p:ext uri="{BB962C8B-B14F-4D97-AF65-F5344CB8AC3E}">
        <p14:creationId xmlns:p14="http://schemas.microsoft.com/office/powerpoint/2010/main" val="3490431926"/>
      </p:ext>
    </p:extLst>
  </p:cSld>
  <p:clrMapOvr>
    <a:masterClrMapping/>
  </p:clrMapOvr>
  <mc:AlternateContent xmlns:mc="http://schemas.openxmlformats.org/markup-compatibility/2006" xmlns:p14="http://schemas.microsoft.com/office/powerpoint/2010/main">
    <mc:Choice Requires="p14">
      <p:transition spd="slow" p14:dur="2000" advTm="5200"/>
    </mc:Choice>
    <mc:Fallback xmlns="">
      <p:transition spd="slow" advTm="52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6FDF8-5E85-367C-EED1-B02CDE4D8201}"/>
              </a:ext>
            </a:extLst>
          </p:cNvPr>
          <p:cNvSpPr>
            <a:spLocks noGrp="1"/>
          </p:cNvSpPr>
          <p:nvPr>
            <p:ph type="title"/>
          </p:nvPr>
        </p:nvSpPr>
        <p:spPr/>
        <p:txBody>
          <a:bodyPr/>
          <a:lstStyle/>
          <a:p>
            <a:r>
              <a:rPr lang="en-US" dirty="0" err="1"/>
              <a:t>ChatGPT</a:t>
            </a:r>
            <a:r>
              <a:rPr lang="en-US" dirty="0"/>
              <a:t> Story</a:t>
            </a:r>
          </a:p>
        </p:txBody>
      </p:sp>
      <p:sp>
        <p:nvSpPr>
          <p:cNvPr id="4" name="Rounded Rectangle 3">
            <a:extLst>
              <a:ext uri="{FF2B5EF4-FFF2-40B4-BE49-F238E27FC236}">
                <a16:creationId xmlns:a16="http://schemas.microsoft.com/office/drawing/2014/main" id="{C1BB512A-450E-8240-D612-2EE7BF88EAF0}"/>
              </a:ext>
            </a:extLst>
          </p:cNvPr>
          <p:cNvSpPr/>
          <p:nvPr/>
        </p:nvSpPr>
        <p:spPr>
          <a:xfrm>
            <a:off x="1529300" y="1410496"/>
            <a:ext cx="9087902" cy="968315"/>
          </a:xfrm>
          <a:prstGeom prst="roundRect">
            <a:avLst/>
          </a:prstGeom>
          <a:solidFill>
            <a:schemeClr val="bg1">
              <a:lumMod val="95000"/>
            </a:schemeClr>
          </a:solidFill>
          <a:ln w="38100">
            <a:solidFill>
              <a:schemeClr val="bg1">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a:p>
        </p:txBody>
      </p:sp>
      <p:sp>
        <p:nvSpPr>
          <p:cNvPr id="5" name="TextBox 4">
            <a:extLst>
              <a:ext uri="{FF2B5EF4-FFF2-40B4-BE49-F238E27FC236}">
                <a16:creationId xmlns:a16="http://schemas.microsoft.com/office/drawing/2014/main" id="{EE2C10D3-7118-A823-2BCA-BD808A1A985F}"/>
              </a:ext>
            </a:extLst>
          </p:cNvPr>
          <p:cNvSpPr txBox="1"/>
          <p:nvPr/>
        </p:nvSpPr>
        <p:spPr>
          <a:xfrm>
            <a:off x="3122429" y="1478012"/>
            <a:ext cx="7545572" cy="830997"/>
          </a:xfrm>
          <a:prstGeom prst="rect">
            <a:avLst/>
          </a:prstGeom>
          <a:noFill/>
        </p:spPr>
        <p:txBody>
          <a:bodyPr wrap="square" rtlCol="0">
            <a:spAutoFit/>
          </a:bodyPr>
          <a:lstStyle/>
          <a:p>
            <a:r>
              <a:rPr lang="en-US" sz="1600" b="0" i="0" dirty="0">
                <a:solidFill>
                  <a:srgbClr val="353740"/>
                </a:solidFill>
                <a:effectLst/>
                <a:latin typeface="Courier New" panose="02070309020205020404" pitchFamily="49" charset="0"/>
                <a:cs typeface="Courier New" panose="02070309020205020404" pitchFamily="49" charset="0"/>
              </a:rPr>
              <a:t>A young woman is determined to never get married and live her life alone, but when she meets a man who seems perfect for her, she begins to rethink her decision.</a:t>
            </a:r>
            <a:endParaRPr lang="en-US" sz="1600" dirty="0">
              <a:latin typeface="Courier New" panose="02070309020205020404" pitchFamily="49" charset="0"/>
              <a:cs typeface="Courier New" panose="02070309020205020404" pitchFamily="49" charset="0"/>
            </a:endParaRPr>
          </a:p>
        </p:txBody>
      </p:sp>
      <p:sp>
        <p:nvSpPr>
          <p:cNvPr id="6" name="Rounded Rectangle 8">
            <a:extLst>
              <a:ext uri="{FF2B5EF4-FFF2-40B4-BE49-F238E27FC236}">
                <a16:creationId xmlns:a16="http://schemas.microsoft.com/office/drawing/2014/main" id="{5A25F6CE-C7B6-B60B-65CA-F1761EB3E502}"/>
              </a:ext>
            </a:extLst>
          </p:cNvPr>
          <p:cNvSpPr/>
          <p:nvPr/>
        </p:nvSpPr>
        <p:spPr>
          <a:xfrm>
            <a:off x="1529326" y="1410473"/>
            <a:ext cx="1542329" cy="968316"/>
          </a:xfrm>
          <a:custGeom>
            <a:avLst/>
            <a:gdLst>
              <a:gd name="connsiteX0" fmla="*/ 0 w 1542329"/>
              <a:gd name="connsiteY0" fmla="*/ 161389 h 968316"/>
              <a:gd name="connsiteX1" fmla="*/ 161389 w 1542329"/>
              <a:gd name="connsiteY1" fmla="*/ 0 h 968316"/>
              <a:gd name="connsiteX2" fmla="*/ 1380940 w 1542329"/>
              <a:gd name="connsiteY2" fmla="*/ 0 h 968316"/>
              <a:gd name="connsiteX3" fmla="*/ 1542329 w 1542329"/>
              <a:gd name="connsiteY3" fmla="*/ 161389 h 968316"/>
              <a:gd name="connsiteX4" fmla="*/ 1542329 w 1542329"/>
              <a:gd name="connsiteY4" fmla="*/ 806927 h 968316"/>
              <a:gd name="connsiteX5" fmla="*/ 1380940 w 1542329"/>
              <a:gd name="connsiteY5" fmla="*/ 968316 h 968316"/>
              <a:gd name="connsiteX6" fmla="*/ 161389 w 1542329"/>
              <a:gd name="connsiteY6" fmla="*/ 968316 h 968316"/>
              <a:gd name="connsiteX7" fmla="*/ 0 w 1542329"/>
              <a:gd name="connsiteY7" fmla="*/ 806927 h 968316"/>
              <a:gd name="connsiteX8" fmla="*/ 0 w 1542329"/>
              <a:gd name="connsiteY8" fmla="*/ 161389 h 968316"/>
              <a:gd name="connsiteX0" fmla="*/ 0 w 1542329"/>
              <a:gd name="connsiteY0" fmla="*/ 161389 h 968316"/>
              <a:gd name="connsiteX1" fmla="*/ 161389 w 1542329"/>
              <a:gd name="connsiteY1" fmla="*/ 0 h 968316"/>
              <a:gd name="connsiteX2" fmla="*/ 1542329 w 1542329"/>
              <a:gd name="connsiteY2" fmla="*/ 161389 h 968316"/>
              <a:gd name="connsiteX3" fmla="*/ 1542329 w 1542329"/>
              <a:gd name="connsiteY3" fmla="*/ 806927 h 968316"/>
              <a:gd name="connsiteX4" fmla="*/ 1380940 w 1542329"/>
              <a:gd name="connsiteY4" fmla="*/ 968316 h 968316"/>
              <a:gd name="connsiteX5" fmla="*/ 161389 w 1542329"/>
              <a:gd name="connsiteY5" fmla="*/ 968316 h 968316"/>
              <a:gd name="connsiteX6" fmla="*/ 0 w 1542329"/>
              <a:gd name="connsiteY6" fmla="*/ 806927 h 968316"/>
              <a:gd name="connsiteX7" fmla="*/ 0 w 1542329"/>
              <a:gd name="connsiteY7" fmla="*/ 161389 h 968316"/>
              <a:gd name="connsiteX0" fmla="*/ 0 w 1542329"/>
              <a:gd name="connsiteY0" fmla="*/ 161389 h 968316"/>
              <a:gd name="connsiteX1" fmla="*/ 161389 w 1542329"/>
              <a:gd name="connsiteY1" fmla="*/ 0 h 968316"/>
              <a:gd name="connsiteX2" fmla="*/ 1542329 w 1542329"/>
              <a:gd name="connsiteY2" fmla="*/ 2639 h 968316"/>
              <a:gd name="connsiteX3" fmla="*/ 1542329 w 1542329"/>
              <a:gd name="connsiteY3" fmla="*/ 806927 h 968316"/>
              <a:gd name="connsiteX4" fmla="*/ 1380940 w 1542329"/>
              <a:gd name="connsiteY4" fmla="*/ 968316 h 968316"/>
              <a:gd name="connsiteX5" fmla="*/ 161389 w 1542329"/>
              <a:gd name="connsiteY5" fmla="*/ 968316 h 968316"/>
              <a:gd name="connsiteX6" fmla="*/ 0 w 1542329"/>
              <a:gd name="connsiteY6" fmla="*/ 806927 h 968316"/>
              <a:gd name="connsiteX7" fmla="*/ 0 w 1542329"/>
              <a:gd name="connsiteY7" fmla="*/ 161389 h 968316"/>
              <a:gd name="connsiteX0" fmla="*/ 0 w 1542329"/>
              <a:gd name="connsiteY0" fmla="*/ 161389 h 968316"/>
              <a:gd name="connsiteX1" fmla="*/ 161389 w 1542329"/>
              <a:gd name="connsiteY1" fmla="*/ 0 h 968316"/>
              <a:gd name="connsiteX2" fmla="*/ 1542329 w 1542329"/>
              <a:gd name="connsiteY2" fmla="*/ 2639 h 968316"/>
              <a:gd name="connsiteX3" fmla="*/ 1542329 w 1542329"/>
              <a:gd name="connsiteY3" fmla="*/ 806927 h 968316"/>
              <a:gd name="connsiteX4" fmla="*/ 161389 w 1542329"/>
              <a:gd name="connsiteY4" fmla="*/ 968316 h 968316"/>
              <a:gd name="connsiteX5" fmla="*/ 0 w 1542329"/>
              <a:gd name="connsiteY5" fmla="*/ 806927 h 968316"/>
              <a:gd name="connsiteX6" fmla="*/ 0 w 1542329"/>
              <a:gd name="connsiteY6" fmla="*/ 161389 h 968316"/>
              <a:gd name="connsiteX0" fmla="*/ 0 w 1542329"/>
              <a:gd name="connsiteY0" fmla="*/ 161389 h 1037899"/>
              <a:gd name="connsiteX1" fmla="*/ 161389 w 1542329"/>
              <a:gd name="connsiteY1" fmla="*/ 0 h 1037899"/>
              <a:gd name="connsiteX2" fmla="*/ 1542329 w 1542329"/>
              <a:gd name="connsiteY2" fmla="*/ 2639 h 1037899"/>
              <a:gd name="connsiteX3" fmla="*/ 1542329 w 1542329"/>
              <a:gd name="connsiteY3" fmla="*/ 965677 h 1037899"/>
              <a:gd name="connsiteX4" fmla="*/ 161389 w 1542329"/>
              <a:gd name="connsiteY4" fmla="*/ 968316 h 1037899"/>
              <a:gd name="connsiteX5" fmla="*/ 0 w 1542329"/>
              <a:gd name="connsiteY5" fmla="*/ 806927 h 1037899"/>
              <a:gd name="connsiteX6" fmla="*/ 0 w 1542329"/>
              <a:gd name="connsiteY6" fmla="*/ 161389 h 1037899"/>
              <a:gd name="connsiteX0" fmla="*/ 0 w 1542329"/>
              <a:gd name="connsiteY0" fmla="*/ 161389 h 968316"/>
              <a:gd name="connsiteX1" fmla="*/ 161389 w 1542329"/>
              <a:gd name="connsiteY1" fmla="*/ 0 h 968316"/>
              <a:gd name="connsiteX2" fmla="*/ 1542329 w 1542329"/>
              <a:gd name="connsiteY2" fmla="*/ 2639 h 968316"/>
              <a:gd name="connsiteX3" fmla="*/ 1542329 w 1542329"/>
              <a:gd name="connsiteY3" fmla="*/ 965677 h 968316"/>
              <a:gd name="connsiteX4" fmla="*/ 161389 w 1542329"/>
              <a:gd name="connsiteY4" fmla="*/ 968316 h 968316"/>
              <a:gd name="connsiteX5" fmla="*/ 0 w 1542329"/>
              <a:gd name="connsiteY5" fmla="*/ 806927 h 968316"/>
              <a:gd name="connsiteX6" fmla="*/ 0 w 1542329"/>
              <a:gd name="connsiteY6" fmla="*/ 161389 h 9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2329" h="968316">
                <a:moveTo>
                  <a:pt x="0" y="161389"/>
                </a:moveTo>
                <a:cubicBezTo>
                  <a:pt x="0" y="72256"/>
                  <a:pt x="72256" y="0"/>
                  <a:pt x="161389" y="0"/>
                </a:cubicBezTo>
                <a:lnTo>
                  <a:pt x="1542329" y="2639"/>
                </a:lnTo>
                <a:lnTo>
                  <a:pt x="1542329" y="965677"/>
                </a:lnTo>
                <a:lnTo>
                  <a:pt x="161389" y="968316"/>
                </a:lnTo>
                <a:cubicBezTo>
                  <a:pt x="72256" y="968316"/>
                  <a:pt x="0" y="896060"/>
                  <a:pt x="0" y="806927"/>
                </a:cubicBezTo>
                <a:lnTo>
                  <a:pt x="0" y="161389"/>
                </a:lnTo>
                <a:close/>
              </a:path>
            </a:pathLst>
          </a:custGeom>
          <a:solidFill>
            <a:srgbClr val="BFBDC0"/>
          </a:solidFill>
          <a:ln w="38100">
            <a:solidFill>
              <a:schemeClr val="bg1">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b="1" dirty="0"/>
              <a:t>Premise</a:t>
            </a:r>
          </a:p>
        </p:txBody>
      </p:sp>
      <p:sp>
        <p:nvSpPr>
          <p:cNvPr id="7" name="Rounded Rectangle 6">
            <a:extLst>
              <a:ext uri="{FF2B5EF4-FFF2-40B4-BE49-F238E27FC236}">
                <a16:creationId xmlns:a16="http://schemas.microsoft.com/office/drawing/2014/main" id="{922A0C01-A0FF-C8AE-CE6A-713C89C8DED2}"/>
              </a:ext>
            </a:extLst>
          </p:cNvPr>
          <p:cNvSpPr/>
          <p:nvPr/>
        </p:nvSpPr>
        <p:spPr>
          <a:xfrm>
            <a:off x="1072100" y="2751699"/>
            <a:ext cx="10131552" cy="3782435"/>
          </a:xfrm>
          <a:prstGeom prst="roundRect">
            <a:avLst>
              <a:gd name="adj" fmla="val 3443"/>
            </a:avLst>
          </a:prstGeom>
          <a:solidFill>
            <a:schemeClr val="bg1">
              <a:lumMod val="95000"/>
            </a:schemeClr>
          </a:solidFill>
          <a:ln w="38100">
            <a:solidFill>
              <a:schemeClr val="bg1">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a:p>
        </p:txBody>
      </p:sp>
      <p:sp>
        <p:nvSpPr>
          <p:cNvPr id="8" name="Round Same Side Corner Rectangle 7">
            <a:extLst>
              <a:ext uri="{FF2B5EF4-FFF2-40B4-BE49-F238E27FC236}">
                <a16:creationId xmlns:a16="http://schemas.microsoft.com/office/drawing/2014/main" id="{F4DE14D3-B4A0-35CC-8BB4-7D4CFE40B824}"/>
              </a:ext>
            </a:extLst>
          </p:cNvPr>
          <p:cNvSpPr/>
          <p:nvPr/>
        </p:nvSpPr>
        <p:spPr>
          <a:xfrm rot="16200000">
            <a:off x="-47958" y="3871753"/>
            <a:ext cx="3782448" cy="1542330"/>
          </a:xfrm>
          <a:prstGeom prst="round2SameRect">
            <a:avLst>
              <a:gd name="adj1" fmla="val 9059"/>
              <a:gd name="adj2" fmla="val 0"/>
            </a:avLst>
          </a:prstGeom>
          <a:solidFill>
            <a:schemeClr val="bg1">
              <a:lumMod val="75000"/>
            </a:schemeClr>
          </a:solidFill>
          <a:ln w="38100">
            <a:solidFill>
              <a:schemeClr val="bg1">
                <a:lumMod val="5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E503D646-5623-0091-7577-4CFC4451EB7C}"/>
              </a:ext>
            </a:extLst>
          </p:cNvPr>
          <p:cNvSpPr txBox="1"/>
          <p:nvPr/>
        </p:nvSpPr>
        <p:spPr>
          <a:xfrm>
            <a:off x="2661279" y="2779260"/>
            <a:ext cx="8540121" cy="3754874"/>
          </a:xfrm>
          <a:prstGeom prst="rect">
            <a:avLst/>
          </a:prstGeom>
          <a:noFill/>
        </p:spPr>
        <p:txBody>
          <a:bodyPr wrap="square" rtlCol="0">
            <a:spAutoFit/>
          </a:bodyPr>
          <a:lstStyle/>
          <a:p>
            <a:pPr algn="l"/>
            <a:r>
              <a:rPr lang="en-US" sz="1400" b="0" i="0" dirty="0">
                <a:effectLst/>
                <a:latin typeface="Courier New" panose="02070309020205020404" pitchFamily="49" charset="0"/>
                <a:cs typeface="Courier New" panose="02070309020205020404" pitchFamily="49" charset="0"/>
              </a:rPr>
              <a:t>Chapter 1: The Solitary Heart</a:t>
            </a:r>
          </a:p>
          <a:p>
            <a:pPr algn="l"/>
            <a:r>
              <a:rPr lang="en-US" sz="1400" b="0" i="0" dirty="0">
                <a:effectLst/>
                <a:latin typeface="Courier New" panose="02070309020205020404" pitchFamily="49" charset="0"/>
                <a:cs typeface="Courier New" panose="02070309020205020404" pitchFamily="49" charset="0"/>
              </a:rPr>
              <a:t>Emma Thompson, a vivacious and independent young woman in her late twenties, believed that she was destined for a life of solitude. </a:t>
            </a:r>
            <a:r>
              <a:rPr lang="en-US" sz="1400" i="0" dirty="0">
                <a:effectLst/>
                <a:latin typeface="Courier New" panose="02070309020205020404" pitchFamily="49" charset="0"/>
                <a:cs typeface="Courier New" panose="02070309020205020404" pitchFamily="49" charset="0"/>
              </a:rPr>
              <a:t>Having witnessed the heartbreak and unfulfilled dreams of those around her, she resolved to never succumb to the societal expectations of marriage.</a:t>
            </a:r>
            <a:r>
              <a:rPr lang="en-US" sz="1400" b="1" i="0" dirty="0">
                <a:effectLst/>
                <a:latin typeface="Courier New" panose="02070309020205020404" pitchFamily="49" charset="0"/>
                <a:cs typeface="Courier New" panose="02070309020205020404" pitchFamily="49" charset="0"/>
              </a:rPr>
              <a:t> </a:t>
            </a:r>
            <a:r>
              <a:rPr lang="en-US" sz="1400" b="0" i="0" dirty="0">
                <a:effectLst/>
                <a:latin typeface="Courier New" panose="02070309020205020404" pitchFamily="49" charset="0"/>
                <a:cs typeface="Courier New" panose="02070309020205020404" pitchFamily="49" charset="0"/>
              </a:rPr>
              <a:t>Emma was content with her career as a successful journalist, reveling in the freedom it offered her.</a:t>
            </a:r>
          </a:p>
          <a:p>
            <a:pPr algn="l"/>
            <a:endParaRPr lang="en-US" sz="1400" b="0" i="0" dirty="0">
              <a:effectLst/>
              <a:latin typeface="Courier New" panose="02070309020205020404" pitchFamily="49" charset="0"/>
              <a:cs typeface="Courier New" panose="02070309020205020404" pitchFamily="49" charset="0"/>
            </a:endParaRPr>
          </a:p>
          <a:p>
            <a:pPr algn="l"/>
            <a:r>
              <a:rPr lang="en-US" sz="1400" b="0" i="0" dirty="0">
                <a:effectLst/>
                <a:latin typeface="Courier New" panose="02070309020205020404" pitchFamily="49" charset="0"/>
                <a:cs typeface="Courier New" panose="02070309020205020404" pitchFamily="49" charset="0"/>
              </a:rPr>
              <a:t>Chapter 2: Chance Encounter</a:t>
            </a:r>
          </a:p>
          <a:p>
            <a:pPr algn="l"/>
            <a:r>
              <a:rPr lang="en-US" sz="1400" b="0" i="0" dirty="0">
                <a:effectLst/>
                <a:latin typeface="Courier New" panose="02070309020205020404" pitchFamily="49" charset="0"/>
                <a:cs typeface="Courier New" panose="02070309020205020404" pitchFamily="49" charset="0"/>
              </a:rPr>
              <a:t>One fateful evening, while attending a book launch event, Emma's eyes were drawn to a captivating stranger. His name was James Morgan, an enigmatic man with a warm smile and an intellect that mirrored her own. </a:t>
            </a:r>
            <a:r>
              <a:rPr lang="en-US" sz="1400" b="1" i="0" dirty="0">
                <a:effectLst/>
                <a:latin typeface="Courier New" panose="02070309020205020404" pitchFamily="49" charset="0"/>
                <a:cs typeface="Courier New" panose="02070309020205020404" pitchFamily="49" charset="0"/>
              </a:rPr>
              <a:t>They shared a brief conversation that sparked an unexpected connection, leaving Emma's thoughts in disarray.</a:t>
            </a:r>
          </a:p>
          <a:p>
            <a:pPr algn="l"/>
            <a:endParaRPr lang="en-US" sz="1400" b="0" i="0" dirty="0">
              <a:effectLst/>
              <a:latin typeface="Courier New" panose="02070309020205020404" pitchFamily="49" charset="0"/>
              <a:cs typeface="Courier New" panose="02070309020205020404" pitchFamily="49" charset="0"/>
            </a:endParaRPr>
          </a:p>
          <a:p>
            <a:pPr algn="l"/>
            <a:r>
              <a:rPr lang="en-US" sz="1400" b="0" i="0" dirty="0">
                <a:effectLst/>
                <a:latin typeface="Courier New" panose="02070309020205020404" pitchFamily="49" charset="0"/>
                <a:cs typeface="Courier New" panose="02070309020205020404" pitchFamily="49" charset="0"/>
              </a:rPr>
              <a:t>Chapter 3: Curiosity Unleashed</a:t>
            </a:r>
          </a:p>
          <a:p>
            <a:pPr algn="l"/>
            <a:r>
              <a:rPr lang="en-US" sz="1400" i="0" dirty="0">
                <a:effectLst/>
                <a:latin typeface="Courier New" panose="02070309020205020404" pitchFamily="49" charset="0"/>
                <a:cs typeface="Courier New" panose="02070309020205020404" pitchFamily="49" charset="0"/>
              </a:rPr>
              <a:t>Emma's encounter with James ignited a fire within her. </a:t>
            </a:r>
          </a:p>
          <a:p>
            <a:pPr algn="l"/>
            <a:r>
              <a:rPr lang="en-US" sz="1400" dirty="0">
                <a:latin typeface="Courier New" panose="02070309020205020404" pitchFamily="49" charset="0"/>
                <a:cs typeface="Courier New" panose="02070309020205020404" pitchFamily="49" charset="0"/>
              </a:rPr>
              <a:t>...</a:t>
            </a:r>
            <a:endParaRPr lang="en-US" sz="1400" b="0" i="0" dirty="0">
              <a:effectLst/>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A8613AA0-E929-7E00-EB70-0DD82C81312C}"/>
              </a:ext>
            </a:extLst>
          </p:cNvPr>
          <p:cNvSpPr txBox="1"/>
          <p:nvPr/>
        </p:nvSpPr>
        <p:spPr>
          <a:xfrm>
            <a:off x="1359158" y="4210539"/>
            <a:ext cx="968214" cy="523220"/>
          </a:xfrm>
          <a:prstGeom prst="rect">
            <a:avLst/>
          </a:prstGeom>
          <a:noFill/>
        </p:spPr>
        <p:txBody>
          <a:bodyPr wrap="none" rtlCol="0">
            <a:spAutoFit/>
          </a:bodyPr>
          <a:lstStyle/>
          <a:p>
            <a:pPr algn="ctr"/>
            <a:r>
              <a:rPr lang="en-US" sz="2800" b="1" dirty="0">
                <a:solidFill>
                  <a:schemeClr val="bg1"/>
                </a:solidFill>
              </a:rPr>
              <a:t>Story</a:t>
            </a:r>
          </a:p>
        </p:txBody>
      </p:sp>
    </p:spTree>
    <p:extLst>
      <p:ext uri="{BB962C8B-B14F-4D97-AF65-F5344CB8AC3E}">
        <p14:creationId xmlns:p14="http://schemas.microsoft.com/office/powerpoint/2010/main" val="2468300053"/>
      </p:ext>
    </p:extLst>
  </p:cSld>
  <p:clrMapOvr>
    <a:masterClrMapping/>
  </p:clrMapOvr>
  <mc:AlternateContent xmlns:mc="http://schemas.openxmlformats.org/markup-compatibility/2006" xmlns:p14="http://schemas.microsoft.com/office/powerpoint/2010/main">
    <mc:Choice Requires="p14">
      <p:transition spd="slow" p14:dur="2000" advTm="18633"/>
    </mc:Choice>
    <mc:Fallback xmlns="">
      <p:transition spd="slow" advTm="18633"/>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96F0-B0D0-6E17-C553-AF90358359A4}"/>
              </a:ext>
            </a:extLst>
          </p:cNvPr>
          <p:cNvSpPr>
            <a:spLocks noGrp="1"/>
          </p:cNvSpPr>
          <p:nvPr>
            <p:ph type="title"/>
          </p:nvPr>
        </p:nvSpPr>
        <p:spPr/>
        <p:txBody>
          <a:bodyPr/>
          <a:lstStyle/>
          <a:p>
            <a:r>
              <a:rPr lang="en-US" dirty="0"/>
              <a:t>High-Level Idea</a:t>
            </a:r>
          </a:p>
        </p:txBody>
      </p:sp>
      <p:sp>
        <p:nvSpPr>
          <p:cNvPr id="3" name="Content Placeholder 2">
            <a:extLst>
              <a:ext uri="{FF2B5EF4-FFF2-40B4-BE49-F238E27FC236}">
                <a16:creationId xmlns:a16="http://schemas.microsoft.com/office/drawing/2014/main" id="{21C3A9AC-5121-9AAA-BF80-B8A3326B582C}"/>
              </a:ext>
            </a:extLst>
          </p:cNvPr>
          <p:cNvSpPr>
            <a:spLocks noGrp="1"/>
          </p:cNvSpPr>
          <p:nvPr>
            <p:ph idx="1"/>
          </p:nvPr>
        </p:nvSpPr>
        <p:spPr>
          <a:xfrm>
            <a:off x="609600" y="1638222"/>
            <a:ext cx="10972800" cy="4108361"/>
          </a:xfrm>
        </p:spPr>
        <p:txBody>
          <a:bodyPr/>
          <a:lstStyle/>
          <a:p>
            <a:pPr marL="0" indent="0" algn="ctr">
              <a:buNone/>
            </a:pPr>
            <a:r>
              <a:rPr lang="en-US" b="1" dirty="0"/>
              <a:t>Structured planning + control </a:t>
            </a:r>
            <a:r>
              <a:rPr lang="en-US" dirty="0"/>
              <a:t>on top of existing LM</a:t>
            </a:r>
          </a:p>
        </p:txBody>
      </p:sp>
    </p:spTree>
    <p:extLst>
      <p:ext uri="{BB962C8B-B14F-4D97-AF65-F5344CB8AC3E}">
        <p14:creationId xmlns:p14="http://schemas.microsoft.com/office/powerpoint/2010/main" val="276653484"/>
      </p:ext>
    </p:extLst>
  </p:cSld>
  <p:clrMapOvr>
    <a:masterClrMapping/>
  </p:clrMapOvr>
  <mc:AlternateContent xmlns:mc="http://schemas.openxmlformats.org/markup-compatibility/2006" xmlns:p14="http://schemas.microsoft.com/office/powerpoint/2010/main">
    <mc:Choice Requires="p14">
      <p:transition spd="slow" p14:dur="2000" advTm="12366"/>
    </mc:Choice>
    <mc:Fallback xmlns="">
      <p:transition spd="slow" advTm="1236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2BABD-6554-075B-72EA-232D3457C17C}"/>
              </a:ext>
            </a:extLst>
          </p:cNvPr>
          <p:cNvSpPr>
            <a:spLocks noGrp="1"/>
          </p:cNvSpPr>
          <p:nvPr>
            <p:ph type="title"/>
          </p:nvPr>
        </p:nvSpPr>
        <p:spPr/>
        <p:txBody>
          <a:bodyPr/>
          <a:lstStyle/>
          <a:p>
            <a:r>
              <a:rPr lang="en-US" dirty="0"/>
              <a:t>Our Previous Work (Re</a:t>
            </a:r>
            <a:r>
              <a:rPr lang="en-US" baseline="30000" dirty="0"/>
              <a:t>3</a:t>
            </a:r>
            <a:r>
              <a:rPr lang="en-US" dirty="0"/>
              <a:t>)</a:t>
            </a:r>
          </a:p>
        </p:txBody>
      </p:sp>
      <p:sp>
        <p:nvSpPr>
          <p:cNvPr id="5" name="Rounded Rectangle 4">
            <a:extLst>
              <a:ext uri="{FF2B5EF4-FFF2-40B4-BE49-F238E27FC236}">
                <a16:creationId xmlns:a16="http://schemas.microsoft.com/office/drawing/2014/main" id="{F1F2BD2C-C1A0-6986-81B6-DE653106D7ED}"/>
              </a:ext>
            </a:extLst>
          </p:cNvPr>
          <p:cNvSpPr/>
          <p:nvPr/>
        </p:nvSpPr>
        <p:spPr>
          <a:xfrm rot="10800000">
            <a:off x="2045012" y="2440742"/>
            <a:ext cx="8391759" cy="2677796"/>
          </a:xfrm>
          <a:prstGeom prst="roundRect">
            <a:avLst>
              <a:gd name="adj" fmla="val 4715"/>
            </a:avLst>
          </a:prstGeom>
          <a:solidFill>
            <a:sysClr val="window" lastClr="FFFFFF">
              <a:lumMod val="95000"/>
            </a:sysClr>
          </a:solidFill>
          <a:ln w="3810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Round Same Side Corner Rectangle 22">
            <a:extLst>
              <a:ext uri="{FF2B5EF4-FFF2-40B4-BE49-F238E27FC236}">
                <a16:creationId xmlns:a16="http://schemas.microsoft.com/office/drawing/2014/main" id="{DB4CCDF0-C4EE-D06B-19AA-2EBF0F5ED9D7}"/>
              </a:ext>
            </a:extLst>
          </p:cNvPr>
          <p:cNvSpPr/>
          <p:nvPr/>
        </p:nvSpPr>
        <p:spPr>
          <a:xfrm>
            <a:off x="2044980" y="2428044"/>
            <a:ext cx="8391761" cy="464791"/>
          </a:xfrm>
          <a:prstGeom prst="round2SameRect">
            <a:avLst>
              <a:gd name="adj1" fmla="val 37119"/>
              <a:gd name="adj2" fmla="val 0"/>
            </a:avLst>
          </a:prstGeom>
          <a:solidFill>
            <a:srgbClr val="A5A5A5"/>
          </a:solidFill>
          <a:ln w="381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71CE4703-E35E-381E-6EF3-87951F037CC0}"/>
              </a:ext>
            </a:extLst>
          </p:cNvPr>
          <p:cNvSpPr txBox="1"/>
          <p:nvPr/>
        </p:nvSpPr>
        <p:spPr>
          <a:xfrm>
            <a:off x="2005951" y="2869869"/>
            <a:ext cx="8487099" cy="2092881"/>
          </a:xfrm>
          <a:prstGeom prst="rect">
            <a:avLst/>
          </a:prstGeom>
          <a:noFill/>
        </p:spPr>
        <p:txBody>
          <a:bodyPr wrap="square" rtlCol="0">
            <a:spAutoFit/>
          </a:bodyPr>
          <a:lstStyle/>
          <a:p>
            <a:pPr marL="0" marR="0" lvl="0" indent="-457223" defTabSz="914400" eaLnBrk="1" fontAlgn="auto" latinLnBrk="0" hangingPunct="1">
              <a:lnSpc>
                <a:spcPct val="100000"/>
              </a:lnSpc>
              <a:spcBef>
                <a:spcPts val="0"/>
              </a:spcBef>
              <a:spcAft>
                <a:spcPts val="0"/>
              </a:spcAft>
              <a:buClrTx/>
              <a:buSzTx/>
              <a:buFontTx/>
              <a:buNone/>
              <a:tabLst/>
              <a:defRPr/>
            </a:pPr>
            <a:r>
              <a:rPr kumimoji="0" lang="en-US" sz="2600" b="1" i="0" u="none" strike="noStrike" kern="0" cap="none" spc="0" normalizeH="0" baseline="0" noProof="0" dirty="0">
                <a:ln>
                  <a:noFill/>
                </a:ln>
                <a:solidFill>
                  <a:prstClr val="white">
                    <a:lumMod val="65000"/>
                  </a:prstClr>
                </a:solidFill>
                <a:effectLst/>
                <a:uLnTx/>
                <a:uFillTx/>
              </a:rPr>
              <a:t>1. Jenna meets Brian.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dirty="0">
              <a:ln>
                <a:noFill/>
              </a:ln>
              <a:solidFill>
                <a:prstClr val="white">
                  <a:lumMod val="65000"/>
                </a:prstClr>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600" b="1" i="0" u="none" strike="noStrike" kern="0" cap="none" spc="0" normalizeH="0" baseline="0" noProof="0" dirty="0">
                <a:ln>
                  <a:noFill/>
                </a:ln>
                <a:solidFill>
                  <a:prstClr val="white">
                    <a:lumMod val="65000"/>
                  </a:prstClr>
                </a:solidFill>
                <a:effectLst/>
                <a:uLnTx/>
                <a:uFillTx/>
              </a:rPr>
              <a:t>2. Jenna and Brian start dating. </a:t>
            </a:r>
            <a:endParaRPr lang="en-US" sz="2600" b="1" kern="0" dirty="0">
              <a:solidFill>
                <a:prstClr val="white">
                  <a:lumMod val="65000"/>
                </a:prstClr>
              </a:solidFill>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600" b="1" i="0" u="none" strike="noStrike" kern="0" cap="none" spc="0" normalizeH="0" baseline="0" noProof="0" dirty="0">
              <a:ln>
                <a:noFill/>
              </a:ln>
              <a:solidFill>
                <a:prstClr val="white">
                  <a:lumMod val="65000"/>
                </a:prstClr>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lang="en-US" sz="2600" b="1" kern="0" dirty="0">
                <a:solidFill>
                  <a:prstClr val="white">
                    <a:lumMod val="65000"/>
                  </a:prstClr>
                </a:solidFill>
              </a:rPr>
              <a:t>3. Jenna decides she doesn’t like Brian and dumps him. </a:t>
            </a:r>
            <a:endParaRPr kumimoji="0" lang="en-US" sz="2600" b="1" i="0" u="none" strike="noStrike" kern="0" cap="none" spc="0" normalizeH="0" baseline="0" noProof="0" dirty="0">
              <a:ln>
                <a:noFill/>
              </a:ln>
              <a:solidFill>
                <a:prstClr val="white">
                  <a:lumMod val="65000"/>
                </a:prstClr>
              </a:solidFill>
              <a:effectLst/>
              <a:uLnTx/>
              <a:uFillTx/>
            </a:endParaRPr>
          </a:p>
        </p:txBody>
      </p:sp>
      <p:sp>
        <p:nvSpPr>
          <p:cNvPr id="26" name="TextBox 25">
            <a:extLst>
              <a:ext uri="{FF2B5EF4-FFF2-40B4-BE49-F238E27FC236}">
                <a16:creationId xmlns:a16="http://schemas.microsoft.com/office/drawing/2014/main" id="{969D13C3-5A98-24C5-1EED-C42ABD8189C6}"/>
              </a:ext>
            </a:extLst>
          </p:cNvPr>
          <p:cNvSpPr txBox="1"/>
          <p:nvPr/>
        </p:nvSpPr>
        <p:spPr>
          <a:xfrm>
            <a:off x="2045002" y="2413618"/>
            <a:ext cx="8391761" cy="49244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600" b="1" i="0" u="none" strike="noStrike" kern="0" cap="none" spc="0" normalizeH="0" baseline="0" noProof="0" dirty="0">
                <a:ln>
                  <a:noFill/>
                </a:ln>
                <a:solidFill>
                  <a:prstClr val="white"/>
                </a:solidFill>
                <a:effectLst/>
                <a:uLnTx/>
                <a:uFillTx/>
              </a:rPr>
              <a:t>Outline</a:t>
            </a:r>
          </a:p>
        </p:txBody>
      </p:sp>
      <p:sp>
        <p:nvSpPr>
          <p:cNvPr id="3" name="TextBox 2">
            <a:extLst>
              <a:ext uri="{FF2B5EF4-FFF2-40B4-BE49-F238E27FC236}">
                <a16:creationId xmlns:a16="http://schemas.microsoft.com/office/drawing/2014/main" id="{6B57C7E2-D849-AABF-79D3-D8D26E6966F4}"/>
              </a:ext>
            </a:extLst>
          </p:cNvPr>
          <p:cNvSpPr txBox="1"/>
          <p:nvPr/>
        </p:nvSpPr>
        <p:spPr>
          <a:xfrm>
            <a:off x="3584025" y="6459143"/>
            <a:ext cx="8559779" cy="307777"/>
          </a:xfrm>
          <a:prstGeom prst="rect">
            <a:avLst/>
          </a:prstGeom>
          <a:noFill/>
        </p:spPr>
        <p:txBody>
          <a:bodyPr wrap="none" rtlCol="0">
            <a:spAutoFit/>
          </a:bodyPr>
          <a:lstStyle/>
          <a:p>
            <a:r>
              <a:rPr lang="en-US" sz="1400" b="0" i="0" dirty="0">
                <a:solidFill>
                  <a:schemeClr val="bg1">
                    <a:lumMod val="65000"/>
                  </a:schemeClr>
                </a:solidFill>
                <a:effectLst/>
                <a:latin typeface="Arial" panose="020B0604020202020204" pitchFamily="34" charset="0"/>
              </a:rPr>
              <a:t>Yang, Kevin, et al. "Re3: Generating longer stories with recursive </a:t>
            </a:r>
            <a:r>
              <a:rPr lang="en-US" sz="1400" b="0" i="0" dirty="0" err="1">
                <a:solidFill>
                  <a:schemeClr val="bg1">
                    <a:lumMod val="65000"/>
                  </a:schemeClr>
                </a:solidFill>
                <a:effectLst/>
                <a:latin typeface="Arial" panose="020B0604020202020204" pitchFamily="34" charset="0"/>
              </a:rPr>
              <a:t>reprompting</a:t>
            </a:r>
            <a:r>
              <a:rPr lang="en-US" sz="1400" b="0" i="0" dirty="0">
                <a:solidFill>
                  <a:schemeClr val="bg1">
                    <a:lumMod val="65000"/>
                  </a:schemeClr>
                </a:solidFill>
                <a:effectLst/>
                <a:latin typeface="Arial" panose="020B0604020202020204" pitchFamily="34" charset="0"/>
              </a:rPr>
              <a:t> and revision.” EMNLP 2022</a:t>
            </a:r>
            <a:endParaRPr lang="en-US" sz="1400" dirty="0">
              <a:solidFill>
                <a:schemeClr val="bg1">
                  <a:lumMod val="65000"/>
                </a:schemeClr>
              </a:solidFill>
            </a:endParaRPr>
          </a:p>
        </p:txBody>
      </p:sp>
    </p:spTree>
    <p:extLst>
      <p:ext uri="{BB962C8B-B14F-4D97-AF65-F5344CB8AC3E}">
        <p14:creationId xmlns:p14="http://schemas.microsoft.com/office/powerpoint/2010/main" val="222545239"/>
      </p:ext>
    </p:extLst>
  </p:cSld>
  <p:clrMapOvr>
    <a:masterClrMapping/>
  </p:clrMapOvr>
  <mc:AlternateContent xmlns:mc="http://schemas.openxmlformats.org/markup-compatibility/2006" xmlns:p14="http://schemas.microsoft.com/office/powerpoint/2010/main">
    <mc:Choice Requires="p14">
      <p:transition spd="slow" p14:dur="2000" advTm="11100"/>
    </mc:Choice>
    <mc:Fallback xmlns="">
      <p:transition spd="slow" advTm="111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2BABD-6554-075B-72EA-232D3457C17C}"/>
              </a:ext>
            </a:extLst>
          </p:cNvPr>
          <p:cNvSpPr>
            <a:spLocks noGrp="1"/>
          </p:cNvSpPr>
          <p:nvPr>
            <p:ph type="title"/>
          </p:nvPr>
        </p:nvSpPr>
        <p:spPr/>
        <p:txBody>
          <a:bodyPr/>
          <a:lstStyle/>
          <a:p>
            <a:r>
              <a:rPr lang="en-US" dirty="0"/>
              <a:t>Detailed Outline Control: Vision</a:t>
            </a:r>
          </a:p>
        </p:txBody>
      </p:sp>
      <p:sp>
        <p:nvSpPr>
          <p:cNvPr id="5" name="Rounded Rectangle 4">
            <a:extLst>
              <a:ext uri="{FF2B5EF4-FFF2-40B4-BE49-F238E27FC236}">
                <a16:creationId xmlns:a16="http://schemas.microsoft.com/office/drawing/2014/main" id="{F1F2BD2C-C1A0-6986-81B6-DE653106D7ED}"/>
              </a:ext>
            </a:extLst>
          </p:cNvPr>
          <p:cNvSpPr/>
          <p:nvPr/>
        </p:nvSpPr>
        <p:spPr>
          <a:xfrm rot="10800000">
            <a:off x="1746204" y="2619420"/>
            <a:ext cx="1544467" cy="3491379"/>
          </a:xfrm>
          <a:prstGeom prst="roundRect">
            <a:avLst>
              <a:gd name="adj" fmla="val 10222"/>
            </a:avLst>
          </a:prstGeom>
          <a:solidFill>
            <a:sysClr val="window" lastClr="FFFFFF">
              <a:lumMod val="95000"/>
            </a:sysClr>
          </a:solidFill>
          <a:ln w="3810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Round Same Side Corner Rectangle 22">
            <a:extLst>
              <a:ext uri="{FF2B5EF4-FFF2-40B4-BE49-F238E27FC236}">
                <a16:creationId xmlns:a16="http://schemas.microsoft.com/office/drawing/2014/main" id="{DB4CCDF0-C4EE-D06B-19AA-2EBF0F5ED9D7}"/>
              </a:ext>
            </a:extLst>
          </p:cNvPr>
          <p:cNvSpPr/>
          <p:nvPr/>
        </p:nvSpPr>
        <p:spPr>
          <a:xfrm>
            <a:off x="1746171" y="2606720"/>
            <a:ext cx="1544489" cy="464791"/>
          </a:xfrm>
          <a:prstGeom prst="round2SameRect">
            <a:avLst>
              <a:gd name="adj1" fmla="val 37119"/>
              <a:gd name="adj2" fmla="val 0"/>
            </a:avLst>
          </a:prstGeom>
          <a:solidFill>
            <a:srgbClr val="A5A5A5"/>
          </a:solidFill>
          <a:ln w="381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71CE4703-E35E-381E-6EF3-87951F037CC0}"/>
              </a:ext>
            </a:extLst>
          </p:cNvPr>
          <p:cNvSpPr txBox="1"/>
          <p:nvPr/>
        </p:nvSpPr>
        <p:spPr>
          <a:xfrm>
            <a:off x="1707142" y="3048545"/>
            <a:ext cx="1965379" cy="2462213"/>
          </a:xfrm>
          <a:prstGeom prst="rect">
            <a:avLst/>
          </a:prstGeom>
          <a:noFill/>
        </p:spPr>
        <p:txBody>
          <a:bodyPr wrap="square" rtlCol="0">
            <a:spAutoFit/>
          </a:bodyPr>
          <a:lstStyle/>
          <a:p>
            <a:pPr marL="0" marR="0" lvl="0" indent="-457223"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prstClr val="white">
                    <a:lumMod val="65000"/>
                  </a:prstClr>
                </a:solidFill>
                <a:effectLst/>
                <a:uLnTx/>
                <a:uFillTx/>
              </a:rPr>
              <a:t>1. Jenna …</a:t>
            </a:r>
          </a:p>
          <a:p>
            <a:pPr marL="0" marR="0" lvl="0" indent="-457223"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prstClr val="white">
                  <a:lumMod val="65000"/>
                </a:prstClr>
              </a:solidFill>
              <a:effectLst/>
              <a:uLnTx/>
              <a:uFillTx/>
            </a:endParaRPr>
          </a:p>
          <a:p>
            <a:pPr marL="0" marR="0" lvl="0" indent="-457223"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prstClr val="white">
                  <a:lumMod val="65000"/>
                </a:prstClr>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prstClr val="white">
                  <a:lumMod val="65000"/>
                </a:prstClr>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prstClr val="white">
                  <a:lumMod val="65000"/>
                </a:prstClr>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prstClr val="white">
                  <a:lumMod val="65000"/>
                </a:prstClr>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prstClr val="white">
                    <a:lumMod val="65000"/>
                  </a:prstClr>
                </a:solidFill>
                <a:effectLst/>
                <a:uLnTx/>
                <a:uFillTx/>
              </a:rPr>
              <a:t>2. …   </a:t>
            </a:r>
          </a:p>
        </p:txBody>
      </p:sp>
      <p:sp>
        <p:nvSpPr>
          <p:cNvPr id="26" name="TextBox 25">
            <a:extLst>
              <a:ext uri="{FF2B5EF4-FFF2-40B4-BE49-F238E27FC236}">
                <a16:creationId xmlns:a16="http://schemas.microsoft.com/office/drawing/2014/main" id="{969D13C3-5A98-24C5-1EED-C42ABD8189C6}"/>
              </a:ext>
            </a:extLst>
          </p:cNvPr>
          <p:cNvSpPr txBox="1"/>
          <p:nvPr/>
        </p:nvSpPr>
        <p:spPr>
          <a:xfrm>
            <a:off x="1746193" y="2592294"/>
            <a:ext cx="1544467" cy="4740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600" b="1" i="0" u="none" strike="noStrike" kern="0" cap="none" spc="0" normalizeH="0" baseline="0" noProof="0" dirty="0">
                <a:ln>
                  <a:noFill/>
                </a:ln>
                <a:solidFill>
                  <a:prstClr val="white"/>
                </a:solidFill>
                <a:effectLst/>
                <a:uLnTx/>
                <a:uFillTx/>
              </a:rPr>
              <a:t>Outline</a:t>
            </a:r>
          </a:p>
        </p:txBody>
      </p:sp>
      <p:sp>
        <p:nvSpPr>
          <p:cNvPr id="27" name="TextBox 26">
            <a:extLst>
              <a:ext uri="{FF2B5EF4-FFF2-40B4-BE49-F238E27FC236}">
                <a16:creationId xmlns:a16="http://schemas.microsoft.com/office/drawing/2014/main" id="{8A0EE8A7-1F06-621F-792C-9533225FA2C9}"/>
              </a:ext>
            </a:extLst>
          </p:cNvPr>
          <p:cNvSpPr txBox="1"/>
          <p:nvPr/>
        </p:nvSpPr>
        <p:spPr>
          <a:xfrm>
            <a:off x="2221843" y="5367770"/>
            <a:ext cx="584820"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prstClr val="white">
                    <a:lumMod val="65000"/>
                  </a:prstClr>
                </a:solidFill>
                <a:effectLst/>
                <a:uLnTx/>
                <a:uFillTx/>
              </a:rPr>
              <a:t>…</a:t>
            </a:r>
          </a:p>
        </p:txBody>
      </p:sp>
    </p:spTree>
    <p:extLst>
      <p:ext uri="{BB962C8B-B14F-4D97-AF65-F5344CB8AC3E}">
        <p14:creationId xmlns:p14="http://schemas.microsoft.com/office/powerpoint/2010/main" val="4287865544"/>
      </p:ext>
    </p:extLst>
  </p:cSld>
  <p:clrMapOvr>
    <a:masterClrMapping/>
  </p:clrMapOvr>
  <mc:AlternateContent xmlns:mc="http://schemas.openxmlformats.org/markup-compatibility/2006" xmlns:p14="http://schemas.microsoft.com/office/powerpoint/2010/main">
    <mc:Choice Requires="p14">
      <p:transition spd="slow" p14:dur="2000" advTm="4466"/>
    </mc:Choice>
    <mc:Fallback xmlns="">
      <p:transition spd="slow" advTm="446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2BABD-6554-075B-72EA-232D3457C17C}"/>
              </a:ext>
            </a:extLst>
          </p:cNvPr>
          <p:cNvSpPr>
            <a:spLocks noGrp="1"/>
          </p:cNvSpPr>
          <p:nvPr>
            <p:ph type="title"/>
          </p:nvPr>
        </p:nvSpPr>
        <p:spPr/>
        <p:txBody>
          <a:bodyPr/>
          <a:lstStyle/>
          <a:p>
            <a:r>
              <a:rPr lang="en-US" dirty="0"/>
              <a:t>Detailed Outline Control: Vision</a:t>
            </a:r>
          </a:p>
        </p:txBody>
      </p:sp>
      <p:sp>
        <p:nvSpPr>
          <p:cNvPr id="5" name="Rounded Rectangle 4">
            <a:extLst>
              <a:ext uri="{FF2B5EF4-FFF2-40B4-BE49-F238E27FC236}">
                <a16:creationId xmlns:a16="http://schemas.microsoft.com/office/drawing/2014/main" id="{F1F2BD2C-C1A0-6986-81B6-DE653106D7ED}"/>
              </a:ext>
            </a:extLst>
          </p:cNvPr>
          <p:cNvSpPr/>
          <p:nvPr/>
        </p:nvSpPr>
        <p:spPr>
          <a:xfrm rot="10800000">
            <a:off x="1746204" y="2619420"/>
            <a:ext cx="1544467" cy="3491379"/>
          </a:xfrm>
          <a:prstGeom prst="roundRect">
            <a:avLst>
              <a:gd name="adj" fmla="val 10222"/>
            </a:avLst>
          </a:prstGeom>
          <a:solidFill>
            <a:sysClr val="window" lastClr="FFFFFF">
              <a:lumMod val="95000"/>
            </a:sysClr>
          </a:solidFill>
          <a:ln w="3810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Rounded Rectangle 6">
            <a:extLst>
              <a:ext uri="{FF2B5EF4-FFF2-40B4-BE49-F238E27FC236}">
                <a16:creationId xmlns:a16="http://schemas.microsoft.com/office/drawing/2014/main" id="{C32B1395-689F-4A7F-647D-5604E29134E6}"/>
              </a:ext>
            </a:extLst>
          </p:cNvPr>
          <p:cNvSpPr/>
          <p:nvPr/>
        </p:nvSpPr>
        <p:spPr>
          <a:xfrm rot="10800000">
            <a:off x="3606527" y="2619743"/>
            <a:ext cx="2696569" cy="3491379"/>
          </a:xfrm>
          <a:prstGeom prst="roundRect">
            <a:avLst>
              <a:gd name="adj" fmla="val 6474"/>
            </a:avLst>
          </a:prstGeom>
          <a:solidFill>
            <a:srgbClr val="4472C4">
              <a:lumMod val="20000"/>
              <a:lumOff val="80000"/>
            </a:srgbClr>
          </a:solid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ound Same Side Corner Rectangle 7">
            <a:extLst>
              <a:ext uri="{FF2B5EF4-FFF2-40B4-BE49-F238E27FC236}">
                <a16:creationId xmlns:a16="http://schemas.microsoft.com/office/drawing/2014/main" id="{67D4FA12-5CC7-7CD0-5B50-F1FA48D7D6C0}"/>
              </a:ext>
            </a:extLst>
          </p:cNvPr>
          <p:cNvSpPr/>
          <p:nvPr/>
        </p:nvSpPr>
        <p:spPr>
          <a:xfrm>
            <a:off x="3606618" y="2607040"/>
            <a:ext cx="2696567" cy="464791"/>
          </a:xfrm>
          <a:prstGeom prst="round2SameRect">
            <a:avLst>
              <a:gd name="adj1" fmla="val 37119"/>
              <a:gd name="adj2" fmla="val 0"/>
            </a:avLst>
          </a:prstGeom>
          <a:solidFill>
            <a:srgbClr val="4472C4"/>
          </a:solidFill>
          <a:ln w="381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787FC252-B134-9DAA-6C24-B7F3C5CB68D4}"/>
              </a:ext>
            </a:extLst>
          </p:cNvPr>
          <p:cNvSpPr/>
          <p:nvPr/>
        </p:nvSpPr>
        <p:spPr>
          <a:xfrm>
            <a:off x="3602972" y="3071831"/>
            <a:ext cx="2703873" cy="1959289"/>
          </a:xfrm>
          <a:prstGeom prst="rect">
            <a:avLst/>
          </a:prstGeom>
          <a:solidFill>
            <a:srgbClr val="ED7D31">
              <a:lumMod val="20000"/>
              <a:lumOff val="80000"/>
            </a:srgbClr>
          </a:solidFill>
          <a:ln w="381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dirty="0">
              <a:ln>
                <a:noFill/>
              </a:ln>
              <a:solidFill>
                <a:srgbClr val="4472C4"/>
              </a:solidFill>
              <a:effectLst/>
              <a:uLnTx/>
              <a:uFillTx/>
              <a:latin typeface="Calibri" panose="020F0502020204030204"/>
              <a:ea typeface="+mn-ea"/>
              <a:cs typeface="+mn-cs"/>
            </a:endParaRPr>
          </a:p>
        </p:txBody>
      </p:sp>
      <p:sp>
        <p:nvSpPr>
          <p:cNvPr id="12" name="Rectangle 20">
            <a:extLst>
              <a:ext uri="{FF2B5EF4-FFF2-40B4-BE49-F238E27FC236}">
                <a16:creationId xmlns:a16="http://schemas.microsoft.com/office/drawing/2014/main" id="{027A109D-0223-B4C9-4363-20666DC86B69}"/>
              </a:ext>
            </a:extLst>
          </p:cNvPr>
          <p:cNvSpPr/>
          <p:nvPr/>
        </p:nvSpPr>
        <p:spPr>
          <a:xfrm>
            <a:off x="3266464" y="3071514"/>
            <a:ext cx="335173" cy="1963222"/>
          </a:xfrm>
          <a:custGeom>
            <a:avLst/>
            <a:gdLst>
              <a:gd name="connsiteX0" fmla="*/ 0 w 174148"/>
              <a:gd name="connsiteY0" fmla="*/ 0 h 1096023"/>
              <a:gd name="connsiteX1" fmla="*/ 174148 w 174148"/>
              <a:gd name="connsiteY1" fmla="*/ 0 h 1096023"/>
              <a:gd name="connsiteX2" fmla="*/ 174148 w 174148"/>
              <a:gd name="connsiteY2" fmla="*/ 1096023 h 1096023"/>
              <a:gd name="connsiteX3" fmla="*/ 0 w 174148"/>
              <a:gd name="connsiteY3" fmla="*/ 1096023 h 1096023"/>
              <a:gd name="connsiteX4" fmla="*/ 0 w 174148"/>
              <a:gd name="connsiteY4" fmla="*/ 0 h 1096023"/>
              <a:gd name="connsiteX0" fmla="*/ 19183 w 193331"/>
              <a:gd name="connsiteY0" fmla="*/ 0 h 1096023"/>
              <a:gd name="connsiteX1" fmla="*/ 193331 w 193331"/>
              <a:gd name="connsiteY1" fmla="*/ 0 h 1096023"/>
              <a:gd name="connsiteX2" fmla="*/ 193331 w 193331"/>
              <a:gd name="connsiteY2" fmla="*/ 1096023 h 1096023"/>
              <a:gd name="connsiteX3" fmla="*/ 0 w 193331"/>
              <a:gd name="connsiteY3" fmla="*/ 290328 h 1096023"/>
              <a:gd name="connsiteX4" fmla="*/ 19183 w 193331"/>
              <a:gd name="connsiteY4" fmla="*/ 0 h 1096023"/>
              <a:gd name="connsiteX0" fmla="*/ 19183 w 193331"/>
              <a:gd name="connsiteY0" fmla="*/ 0 h 1096023"/>
              <a:gd name="connsiteX1" fmla="*/ 193331 w 193331"/>
              <a:gd name="connsiteY1" fmla="*/ 0 h 1096023"/>
              <a:gd name="connsiteX2" fmla="*/ 193331 w 193331"/>
              <a:gd name="connsiteY2" fmla="*/ 1096023 h 1096023"/>
              <a:gd name="connsiteX3" fmla="*/ 0 w 193331"/>
              <a:gd name="connsiteY3" fmla="*/ 264750 h 1096023"/>
              <a:gd name="connsiteX4" fmla="*/ 19183 w 193331"/>
              <a:gd name="connsiteY4" fmla="*/ 0 h 1096023"/>
              <a:gd name="connsiteX0" fmla="*/ 0 w 174148"/>
              <a:gd name="connsiteY0" fmla="*/ 0 h 1096023"/>
              <a:gd name="connsiteX1" fmla="*/ 174148 w 174148"/>
              <a:gd name="connsiteY1" fmla="*/ 0 h 1096023"/>
              <a:gd name="connsiteX2" fmla="*/ 174148 w 174148"/>
              <a:gd name="connsiteY2" fmla="*/ 1096023 h 1096023"/>
              <a:gd name="connsiteX3" fmla="*/ 355 w 174148"/>
              <a:gd name="connsiteY3" fmla="*/ 253027 h 1096023"/>
              <a:gd name="connsiteX4" fmla="*/ 0 w 174148"/>
              <a:gd name="connsiteY4" fmla="*/ 0 h 1096023"/>
              <a:gd name="connsiteX0" fmla="*/ 11368 w 185516"/>
              <a:gd name="connsiteY0" fmla="*/ 0 h 1096023"/>
              <a:gd name="connsiteX1" fmla="*/ 185516 w 185516"/>
              <a:gd name="connsiteY1" fmla="*/ 0 h 1096023"/>
              <a:gd name="connsiteX2" fmla="*/ 185516 w 185516"/>
              <a:gd name="connsiteY2" fmla="*/ 1096023 h 1096023"/>
              <a:gd name="connsiteX3" fmla="*/ 0 w 185516"/>
              <a:gd name="connsiteY3" fmla="*/ 253027 h 1096023"/>
              <a:gd name="connsiteX4" fmla="*/ 11368 w 185516"/>
              <a:gd name="connsiteY4" fmla="*/ 0 h 1096023"/>
              <a:gd name="connsiteX0" fmla="*/ 7462 w 185517"/>
              <a:gd name="connsiteY0" fmla="*/ 3907 h 1096023"/>
              <a:gd name="connsiteX1" fmla="*/ 185517 w 185517"/>
              <a:gd name="connsiteY1" fmla="*/ 0 h 1096023"/>
              <a:gd name="connsiteX2" fmla="*/ 185517 w 185517"/>
              <a:gd name="connsiteY2" fmla="*/ 1096023 h 1096023"/>
              <a:gd name="connsiteX3" fmla="*/ 1 w 185517"/>
              <a:gd name="connsiteY3" fmla="*/ 253027 h 1096023"/>
              <a:gd name="connsiteX4" fmla="*/ 7462 w 185517"/>
              <a:gd name="connsiteY4" fmla="*/ 3907 h 1096023"/>
              <a:gd name="connsiteX0" fmla="*/ 7462 w 185517"/>
              <a:gd name="connsiteY0" fmla="*/ 3907 h 1103839"/>
              <a:gd name="connsiteX1" fmla="*/ 185517 w 185517"/>
              <a:gd name="connsiteY1" fmla="*/ 0 h 1103839"/>
              <a:gd name="connsiteX2" fmla="*/ 185517 w 185517"/>
              <a:gd name="connsiteY2" fmla="*/ 1103839 h 1103839"/>
              <a:gd name="connsiteX3" fmla="*/ 1 w 185517"/>
              <a:gd name="connsiteY3" fmla="*/ 253027 h 1103839"/>
              <a:gd name="connsiteX4" fmla="*/ 7462 w 185517"/>
              <a:gd name="connsiteY4" fmla="*/ 3907 h 1103839"/>
              <a:gd name="connsiteX0" fmla="*/ 7462 w 185517"/>
              <a:gd name="connsiteY0" fmla="*/ 725 h 1100657"/>
              <a:gd name="connsiteX1" fmla="*/ 185517 w 185517"/>
              <a:gd name="connsiteY1" fmla="*/ 0 h 1100657"/>
              <a:gd name="connsiteX2" fmla="*/ 185517 w 185517"/>
              <a:gd name="connsiteY2" fmla="*/ 1100657 h 1100657"/>
              <a:gd name="connsiteX3" fmla="*/ 1 w 185517"/>
              <a:gd name="connsiteY3" fmla="*/ 249845 h 1100657"/>
              <a:gd name="connsiteX4" fmla="*/ 7462 w 185517"/>
              <a:gd name="connsiteY4" fmla="*/ 725 h 1100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517" h="1100657">
                <a:moveTo>
                  <a:pt x="7462" y="725"/>
                </a:moveTo>
                <a:lnTo>
                  <a:pt x="185517" y="0"/>
                </a:lnTo>
                <a:lnTo>
                  <a:pt x="185517" y="1100657"/>
                </a:lnTo>
                <a:lnTo>
                  <a:pt x="1" y="249845"/>
                </a:lnTo>
                <a:cubicBezTo>
                  <a:pt x="-117" y="165503"/>
                  <a:pt x="7580" y="85067"/>
                  <a:pt x="7462" y="725"/>
                </a:cubicBezTo>
                <a:close/>
              </a:path>
            </a:pathLst>
          </a:custGeom>
          <a:solidFill>
            <a:srgbClr val="ED7D31">
              <a:lumMod val="20000"/>
              <a:lumOff val="80000"/>
            </a:srgbClr>
          </a:solidFill>
          <a:ln w="381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D2C4FFBC-B041-25CA-4263-C6623B3A02FE}"/>
              </a:ext>
            </a:extLst>
          </p:cNvPr>
          <p:cNvSpPr/>
          <p:nvPr/>
        </p:nvSpPr>
        <p:spPr>
          <a:xfrm>
            <a:off x="3566433" y="3095880"/>
            <a:ext cx="96542" cy="1625951"/>
          </a:xfrm>
          <a:prstGeom prst="rect">
            <a:avLst/>
          </a:prstGeom>
          <a:solidFill>
            <a:srgbClr val="ED7D31">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6E9E3723-C8CD-C60C-0E94-D8BF7C01202C}"/>
              </a:ext>
            </a:extLst>
          </p:cNvPr>
          <p:cNvSpPr txBox="1"/>
          <p:nvPr/>
        </p:nvSpPr>
        <p:spPr>
          <a:xfrm>
            <a:off x="3581573" y="3048863"/>
            <a:ext cx="2992032" cy="246221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prstClr val="white">
                    <a:lumMod val="65000"/>
                  </a:prstClr>
                </a:solidFill>
                <a:effectLst/>
                <a:uLnTx/>
                <a:uFillTx/>
              </a:rPr>
              <a:t>1. Jenna meets Brian.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rPr>
              <a:t>   a.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rPr>
              <a:t>      </a:t>
            </a:r>
            <a:r>
              <a:rPr kumimoji="0" lang="en-US" sz="2200" b="0" i="0" u="none" strike="noStrike" kern="0" cap="none" spc="0" normalizeH="0" baseline="0" noProof="0" dirty="0" err="1">
                <a:ln>
                  <a:noFill/>
                </a:ln>
                <a:solidFill>
                  <a:prstClr val="black"/>
                </a:solidFill>
                <a:effectLst/>
                <a:uLnTx/>
                <a:uFillTx/>
              </a:rPr>
              <a:t>i</a:t>
            </a:r>
            <a:r>
              <a:rPr kumimoji="0" lang="en-US" sz="2200" b="0" i="0" u="none" strike="noStrike" kern="0" cap="none" spc="0" normalizeH="0" baseline="0" noProof="0" dirty="0">
                <a:ln>
                  <a:noFill/>
                </a:ln>
                <a:solidFill>
                  <a:prstClr val="black"/>
                </a:solidFill>
                <a:effectLst/>
                <a:uLnTx/>
                <a:uFillTx/>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rPr>
              <a:t>      ii. Jenna says hi.</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rPr>
              <a:t>   b.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200" b="1" i="0" u="none" strike="noStrike" kern="0" cap="none" spc="0" normalizeH="0" baseline="0" noProof="0" dirty="0">
              <a:ln>
                <a:noFill/>
              </a:ln>
              <a:solidFill>
                <a:prstClr val="white">
                  <a:lumMod val="65000"/>
                </a:prstClr>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prstClr val="white">
                    <a:lumMod val="65000"/>
                  </a:prstClr>
                </a:solidFill>
                <a:effectLst/>
                <a:uLnTx/>
                <a:uFillTx/>
              </a:rPr>
              <a:t>2. …</a:t>
            </a:r>
          </a:p>
        </p:txBody>
      </p:sp>
      <p:sp>
        <p:nvSpPr>
          <p:cNvPr id="18" name="TextBox 17">
            <a:extLst>
              <a:ext uri="{FF2B5EF4-FFF2-40B4-BE49-F238E27FC236}">
                <a16:creationId xmlns:a16="http://schemas.microsoft.com/office/drawing/2014/main" id="{791C6AF7-E19D-2B5C-351E-9FBAFF820CD2}"/>
              </a:ext>
            </a:extLst>
          </p:cNvPr>
          <p:cNvSpPr txBox="1"/>
          <p:nvPr/>
        </p:nvSpPr>
        <p:spPr>
          <a:xfrm>
            <a:off x="4716614" y="5367770"/>
            <a:ext cx="476414" cy="58477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prstClr val="black"/>
                </a:solidFill>
                <a:effectLst/>
                <a:uLnTx/>
                <a:uFillTx/>
              </a:rPr>
              <a:t>…</a:t>
            </a:r>
          </a:p>
        </p:txBody>
      </p:sp>
      <p:sp>
        <p:nvSpPr>
          <p:cNvPr id="20" name="TextBox 19">
            <a:extLst>
              <a:ext uri="{FF2B5EF4-FFF2-40B4-BE49-F238E27FC236}">
                <a16:creationId xmlns:a16="http://schemas.microsoft.com/office/drawing/2014/main" id="{4DC5879C-B3B5-0105-990E-40ABEB69E5F3}"/>
              </a:ext>
            </a:extLst>
          </p:cNvPr>
          <p:cNvSpPr txBox="1"/>
          <p:nvPr/>
        </p:nvSpPr>
        <p:spPr>
          <a:xfrm>
            <a:off x="3606618" y="2592614"/>
            <a:ext cx="2696567" cy="4740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600" b="1" i="0" u="none" strike="noStrike" kern="0" cap="none" spc="0" normalizeH="0" baseline="0" noProof="0" dirty="0">
                <a:ln>
                  <a:noFill/>
                </a:ln>
                <a:solidFill>
                  <a:prstClr val="white"/>
                </a:solidFill>
                <a:effectLst/>
                <a:uLnTx/>
                <a:uFillTx/>
              </a:rPr>
              <a:t>Detailed Outline</a:t>
            </a:r>
          </a:p>
        </p:txBody>
      </p:sp>
      <p:sp>
        <p:nvSpPr>
          <p:cNvPr id="23" name="Round Same Side Corner Rectangle 22">
            <a:extLst>
              <a:ext uri="{FF2B5EF4-FFF2-40B4-BE49-F238E27FC236}">
                <a16:creationId xmlns:a16="http://schemas.microsoft.com/office/drawing/2014/main" id="{DB4CCDF0-C4EE-D06B-19AA-2EBF0F5ED9D7}"/>
              </a:ext>
            </a:extLst>
          </p:cNvPr>
          <p:cNvSpPr/>
          <p:nvPr/>
        </p:nvSpPr>
        <p:spPr>
          <a:xfrm>
            <a:off x="1746171" y="2606720"/>
            <a:ext cx="1544489" cy="464791"/>
          </a:xfrm>
          <a:prstGeom prst="round2SameRect">
            <a:avLst>
              <a:gd name="adj1" fmla="val 37119"/>
              <a:gd name="adj2" fmla="val 0"/>
            </a:avLst>
          </a:prstGeom>
          <a:solidFill>
            <a:srgbClr val="A5A5A5"/>
          </a:solidFill>
          <a:ln w="381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3B2B5E62-4663-E964-B146-A9D04B7E2512}"/>
              </a:ext>
            </a:extLst>
          </p:cNvPr>
          <p:cNvSpPr/>
          <p:nvPr/>
        </p:nvSpPr>
        <p:spPr>
          <a:xfrm>
            <a:off x="1742613" y="3073976"/>
            <a:ext cx="1608066" cy="452704"/>
          </a:xfrm>
          <a:prstGeom prst="rect">
            <a:avLst/>
          </a:prstGeom>
          <a:solidFill>
            <a:srgbClr val="ED7D31">
              <a:lumMod val="40000"/>
              <a:lumOff val="60000"/>
            </a:srgbClr>
          </a:solidFill>
          <a:ln w="381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dirty="0">
              <a:ln>
                <a:noFill/>
              </a:ln>
              <a:solidFill>
                <a:srgbClr val="4472C4"/>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71CE4703-E35E-381E-6EF3-87951F037CC0}"/>
              </a:ext>
            </a:extLst>
          </p:cNvPr>
          <p:cNvSpPr txBox="1"/>
          <p:nvPr/>
        </p:nvSpPr>
        <p:spPr>
          <a:xfrm>
            <a:off x="1707142" y="3048545"/>
            <a:ext cx="1965379" cy="2462213"/>
          </a:xfrm>
          <a:prstGeom prst="rect">
            <a:avLst/>
          </a:prstGeom>
          <a:noFill/>
        </p:spPr>
        <p:txBody>
          <a:bodyPr wrap="square" rtlCol="0">
            <a:spAutoFit/>
          </a:bodyPr>
          <a:lstStyle/>
          <a:p>
            <a:pPr marL="0" marR="0" lvl="0" indent="-457223"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prstClr val="white">
                    <a:lumMod val="65000"/>
                  </a:prstClr>
                </a:solidFill>
                <a:effectLst/>
                <a:uLnTx/>
                <a:uFillTx/>
              </a:rPr>
              <a:t>1. Jenna …</a:t>
            </a:r>
          </a:p>
          <a:p>
            <a:pPr marL="0" marR="0" lvl="0" indent="-457223"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prstClr val="white">
                  <a:lumMod val="65000"/>
                </a:prstClr>
              </a:solidFill>
              <a:effectLst/>
              <a:uLnTx/>
              <a:uFillTx/>
            </a:endParaRPr>
          </a:p>
          <a:p>
            <a:pPr marL="0" marR="0" lvl="0" indent="-457223"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prstClr val="white">
                  <a:lumMod val="65000"/>
                </a:prstClr>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prstClr val="white">
                  <a:lumMod val="65000"/>
                </a:prstClr>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prstClr val="white">
                  <a:lumMod val="65000"/>
                </a:prstClr>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prstClr val="white">
                  <a:lumMod val="65000"/>
                </a:prstClr>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prstClr val="white">
                    <a:lumMod val="65000"/>
                  </a:prstClr>
                </a:solidFill>
                <a:effectLst/>
                <a:uLnTx/>
                <a:uFillTx/>
              </a:rPr>
              <a:t>2. …   </a:t>
            </a:r>
          </a:p>
        </p:txBody>
      </p:sp>
      <p:sp>
        <p:nvSpPr>
          <p:cNvPr id="26" name="TextBox 25">
            <a:extLst>
              <a:ext uri="{FF2B5EF4-FFF2-40B4-BE49-F238E27FC236}">
                <a16:creationId xmlns:a16="http://schemas.microsoft.com/office/drawing/2014/main" id="{969D13C3-5A98-24C5-1EED-C42ABD8189C6}"/>
              </a:ext>
            </a:extLst>
          </p:cNvPr>
          <p:cNvSpPr txBox="1"/>
          <p:nvPr/>
        </p:nvSpPr>
        <p:spPr>
          <a:xfrm>
            <a:off x="1746193" y="2592294"/>
            <a:ext cx="1544467" cy="4740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600" b="1" i="0" u="none" strike="noStrike" kern="0" cap="none" spc="0" normalizeH="0" baseline="0" noProof="0" dirty="0">
                <a:ln>
                  <a:noFill/>
                </a:ln>
                <a:solidFill>
                  <a:prstClr val="white"/>
                </a:solidFill>
                <a:effectLst/>
                <a:uLnTx/>
                <a:uFillTx/>
              </a:rPr>
              <a:t>Outline</a:t>
            </a:r>
          </a:p>
        </p:txBody>
      </p:sp>
      <p:sp>
        <p:nvSpPr>
          <p:cNvPr id="27" name="TextBox 26">
            <a:extLst>
              <a:ext uri="{FF2B5EF4-FFF2-40B4-BE49-F238E27FC236}">
                <a16:creationId xmlns:a16="http://schemas.microsoft.com/office/drawing/2014/main" id="{8A0EE8A7-1F06-621F-792C-9533225FA2C9}"/>
              </a:ext>
            </a:extLst>
          </p:cNvPr>
          <p:cNvSpPr txBox="1"/>
          <p:nvPr/>
        </p:nvSpPr>
        <p:spPr>
          <a:xfrm>
            <a:off x="2221843" y="5367770"/>
            <a:ext cx="584820"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prstClr val="white">
                    <a:lumMod val="65000"/>
                  </a:prstClr>
                </a:solidFill>
                <a:effectLst/>
                <a:uLnTx/>
                <a:uFillTx/>
              </a:rPr>
              <a:t>…</a:t>
            </a:r>
          </a:p>
        </p:txBody>
      </p:sp>
      <p:sp>
        <p:nvSpPr>
          <p:cNvPr id="28" name="Rectangle 27">
            <a:extLst>
              <a:ext uri="{FF2B5EF4-FFF2-40B4-BE49-F238E27FC236}">
                <a16:creationId xmlns:a16="http://schemas.microsoft.com/office/drawing/2014/main" id="{64F622E8-DC1B-BCD2-2A99-8BB3FAB46D9C}"/>
              </a:ext>
            </a:extLst>
          </p:cNvPr>
          <p:cNvSpPr/>
          <p:nvPr/>
        </p:nvSpPr>
        <p:spPr>
          <a:xfrm>
            <a:off x="3283532" y="3098833"/>
            <a:ext cx="369564" cy="408653"/>
          </a:xfrm>
          <a:prstGeom prst="rect">
            <a:avLst/>
          </a:prstGeom>
          <a:solidFill>
            <a:srgbClr val="ED7D31">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72D6A4FD-E80C-D431-B4E1-B2B9DE3F4805}"/>
              </a:ext>
            </a:extLst>
          </p:cNvPr>
          <p:cNvSpPr/>
          <p:nvPr/>
        </p:nvSpPr>
        <p:spPr>
          <a:xfrm rot="20971613" flipH="1">
            <a:off x="3588385" y="4717891"/>
            <a:ext cx="82925" cy="288396"/>
          </a:xfrm>
          <a:prstGeom prst="rect">
            <a:avLst/>
          </a:prstGeom>
          <a:solidFill>
            <a:srgbClr val="ED7D31">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9A98FD1F-D5C4-5F35-34EF-C94F82F356A9}"/>
              </a:ext>
            </a:extLst>
          </p:cNvPr>
          <p:cNvSpPr/>
          <p:nvPr/>
        </p:nvSpPr>
        <p:spPr>
          <a:xfrm rot="20728071" flipH="1">
            <a:off x="3311379" y="3479921"/>
            <a:ext cx="141990" cy="239976"/>
          </a:xfrm>
          <a:prstGeom prst="rect">
            <a:avLst/>
          </a:prstGeom>
          <a:solidFill>
            <a:srgbClr val="ED7D31">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 name="Rounded Rectangle 37">
            <a:extLst>
              <a:ext uri="{FF2B5EF4-FFF2-40B4-BE49-F238E27FC236}">
                <a16:creationId xmlns:a16="http://schemas.microsoft.com/office/drawing/2014/main" id="{4E915EE3-333E-2C95-7E46-0677B235680E}"/>
              </a:ext>
            </a:extLst>
          </p:cNvPr>
          <p:cNvSpPr/>
          <p:nvPr/>
        </p:nvSpPr>
        <p:spPr>
          <a:xfrm>
            <a:off x="2489253" y="1641365"/>
            <a:ext cx="1889627" cy="837005"/>
          </a:xfrm>
          <a:prstGeom prst="roundRect">
            <a:avLst/>
          </a:prstGeom>
          <a:solidFill>
            <a:srgbClr val="ED7D31">
              <a:lumMod val="20000"/>
              <a:lumOff val="80000"/>
            </a:srgbClr>
          </a:solidFill>
          <a:ln w="381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600" b="1" i="0" u="none" strike="noStrike" kern="0" cap="none" spc="0" normalizeH="0" baseline="0" noProof="0" dirty="0">
                <a:ln>
                  <a:noFill/>
                </a:ln>
                <a:solidFill>
                  <a:srgbClr val="ED7D31"/>
                </a:solidFill>
                <a:effectLst/>
                <a:uLnTx/>
                <a:uFillTx/>
                <a:latin typeface="Calibri" panose="020F0502020204030204"/>
                <a:ea typeface="+mn-ea"/>
                <a:cs typeface="+mn-cs"/>
              </a:rPr>
              <a:t>Detailed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600" b="1" i="0" u="none" strike="noStrike" kern="0" cap="none" spc="0" normalizeH="0" baseline="0" noProof="0" dirty="0">
                <a:ln>
                  <a:noFill/>
                </a:ln>
                <a:solidFill>
                  <a:srgbClr val="ED7D31"/>
                </a:solidFill>
                <a:effectLst/>
                <a:uLnTx/>
                <a:uFillTx/>
                <a:latin typeface="Calibri" panose="020F0502020204030204"/>
                <a:ea typeface="+mn-ea"/>
                <a:cs typeface="+mn-cs"/>
              </a:rPr>
              <a:t>Outliner</a:t>
            </a:r>
          </a:p>
        </p:txBody>
      </p:sp>
      <p:cxnSp>
        <p:nvCxnSpPr>
          <p:cNvPr id="39" name="Straight Connector 38">
            <a:extLst>
              <a:ext uri="{FF2B5EF4-FFF2-40B4-BE49-F238E27FC236}">
                <a16:creationId xmlns:a16="http://schemas.microsoft.com/office/drawing/2014/main" id="{8F231449-C028-DCF5-70EF-873E223B7D18}"/>
              </a:ext>
            </a:extLst>
          </p:cNvPr>
          <p:cNvCxnSpPr>
            <a:cxnSpLocks/>
          </p:cNvCxnSpPr>
          <p:nvPr/>
        </p:nvCxnSpPr>
        <p:spPr>
          <a:xfrm flipH="1">
            <a:off x="3434065" y="2518971"/>
            <a:ext cx="2" cy="570173"/>
          </a:xfrm>
          <a:prstGeom prst="line">
            <a:avLst/>
          </a:prstGeom>
          <a:noFill/>
          <a:ln w="25400" cap="flat" cmpd="sng" algn="ctr">
            <a:solidFill>
              <a:srgbClr val="ED7D31"/>
            </a:solidFill>
            <a:prstDash val="sysDash"/>
            <a:miter lim="800000"/>
          </a:ln>
          <a:effectLst/>
        </p:spPr>
      </p:cxnSp>
    </p:spTree>
    <p:extLst>
      <p:ext uri="{BB962C8B-B14F-4D97-AF65-F5344CB8AC3E}">
        <p14:creationId xmlns:p14="http://schemas.microsoft.com/office/powerpoint/2010/main" val="3610971697"/>
      </p:ext>
    </p:extLst>
  </p:cSld>
  <p:clrMapOvr>
    <a:masterClrMapping/>
  </p:clrMapOvr>
  <mc:AlternateContent xmlns:mc="http://schemas.openxmlformats.org/markup-compatibility/2006" xmlns:p14="http://schemas.microsoft.com/office/powerpoint/2010/main">
    <mc:Choice Requires="p14">
      <p:transition spd="slow" p14:dur="2000" advTm="8733"/>
    </mc:Choice>
    <mc:Fallback xmlns="">
      <p:transition spd="slow" advTm="8733"/>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2BABD-6554-075B-72EA-232D3457C17C}"/>
              </a:ext>
            </a:extLst>
          </p:cNvPr>
          <p:cNvSpPr>
            <a:spLocks noGrp="1"/>
          </p:cNvSpPr>
          <p:nvPr>
            <p:ph type="title"/>
          </p:nvPr>
        </p:nvSpPr>
        <p:spPr/>
        <p:txBody>
          <a:bodyPr/>
          <a:lstStyle/>
          <a:p>
            <a:r>
              <a:rPr lang="en-US" dirty="0"/>
              <a:t>Detailed Outline Control: Vision</a:t>
            </a:r>
          </a:p>
        </p:txBody>
      </p:sp>
      <p:cxnSp>
        <p:nvCxnSpPr>
          <p:cNvPr id="4" name="Straight Connector 3">
            <a:extLst>
              <a:ext uri="{FF2B5EF4-FFF2-40B4-BE49-F238E27FC236}">
                <a16:creationId xmlns:a16="http://schemas.microsoft.com/office/drawing/2014/main" id="{2CA9377C-F066-CE87-B377-EDECC58D5DD4}"/>
              </a:ext>
            </a:extLst>
          </p:cNvPr>
          <p:cNvCxnSpPr>
            <a:cxnSpLocks/>
          </p:cNvCxnSpPr>
          <p:nvPr/>
        </p:nvCxnSpPr>
        <p:spPr>
          <a:xfrm>
            <a:off x="6466507" y="2514453"/>
            <a:ext cx="0" cy="2293457"/>
          </a:xfrm>
          <a:prstGeom prst="line">
            <a:avLst/>
          </a:prstGeom>
          <a:noFill/>
          <a:ln w="25400" cap="flat" cmpd="sng" algn="ctr">
            <a:solidFill>
              <a:srgbClr val="70AD47"/>
            </a:solidFill>
            <a:prstDash val="sysDash"/>
            <a:miter lim="800000"/>
          </a:ln>
          <a:effectLst/>
        </p:spPr>
      </p:cxnSp>
      <p:sp>
        <p:nvSpPr>
          <p:cNvPr id="5" name="Rounded Rectangle 4">
            <a:extLst>
              <a:ext uri="{FF2B5EF4-FFF2-40B4-BE49-F238E27FC236}">
                <a16:creationId xmlns:a16="http://schemas.microsoft.com/office/drawing/2014/main" id="{F1F2BD2C-C1A0-6986-81B6-DE653106D7ED}"/>
              </a:ext>
            </a:extLst>
          </p:cNvPr>
          <p:cNvSpPr/>
          <p:nvPr/>
        </p:nvSpPr>
        <p:spPr>
          <a:xfrm rot="10800000">
            <a:off x="1746204" y="2619420"/>
            <a:ext cx="1544467" cy="3491379"/>
          </a:xfrm>
          <a:prstGeom prst="roundRect">
            <a:avLst>
              <a:gd name="adj" fmla="val 10222"/>
            </a:avLst>
          </a:prstGeom>
          <a:solidFill>
            <a:sysClr val="window" lastClr="FFFFFF">
              <a:lumMod val="95000"/>
            </a:sysClr>
          </a:solidFill>
          <a:ln w="3810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 name="Rounded Rectangle 5">
            <a:extLst>
              <a:ext uri="{FF2B5EF4-FFF2-40B4-BE49-F238E27FC236}">
                <a16:creationId xmlns:a16="http://schemas.microsoft.com/office/drawing/2014/main" id="{01A6AE7B-D6E2-B4A7-22F2-618A4F072B13}"/>
              </a:ext>
            </a:extLst>
          </p:cNvPr>
          <p:cNvSpPr/>
          <p:nvPr/>
        </p:nvSpPr>
        <p:spPr>
          <a:xfrm>
            <a:off x="6622552" y="2611949"/>
            <a:ext cx="3269928" cy="3499484"/>
          </a:xfrm>
          <a:prstGeom prst="roundRect">
            <a:avLst>
              <a:gd name="adj" fmla="val 4825"/>
            </a:avLst>
          </a:prstGeom>
          <a:solidFill>
            <a:srgbClr val="4472C4">
              <a:lumMod val="20000"/>
              <a:lumOff val="80000"/>
            </a:srgbClr>
          </a:solid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 name="Rounded Rectangle 6">
            <a:extLst>
              <a:ext uri="{FF2B5EF4-FFF2-40B4-BE49-F238E27FC236}">
                <a16:creationId xmlns:a16="http://schemas.microsoft.com/office/drawing/2014/main" id="{C32B1395-689F-4A7F-647D-5604E29134E6}"/>
              </a:ext>
            </a:extLst>
          </p:cNvPr>
          <p:cNvSpPr/>
          <p:nvPr/>
        </p:nvSpPr>
        <p:spPr>
          <a:xfrm rot="10800000">
            <a:off x="3606527" y="2619743"/>
            <a:ext cx="2696569" cy="3491379"/>
          </a:xfrm>
          <a:prstGeom prst="roundRect">
            <a:avLst>
              <a:gd name="adj" fmla="val 6474"/>
            </a:avLst>
          </a:prstGeom>
          <a:solidFill>
            <a:srgbClr val="4472C4">
              <a:lumMod val="20000"/>
              <a:lumOff val="80000"/>
            </a:srgbClr>
          </a:solid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ound Same Side Corner Rectangle 7">
            <a:extLst>
              <a:ext uri="{FF2B5EF4-FFF2-40B4-BE49-F238E27FC236}">
                <a16:creationId xmlns:a16="http://schemas.microsoft.com/office/drawing/2014/main" id="{67D4FA12-5CC7-7CD0-5B50-F1FA48D7D6C0}"/>
              </a:ext>
            </a:extLst>
          </p:cNvPr>
          <p:cNvSpPr/>
          <p:nvPr/>
        </p:nvSpPr>
        <p:spPr>
          <a:xfrm>
            <a:off x="3606618" y="2607040"/>
            <a:ext cx="2696567" cy="464791"/>
          </a:xfrm>
          <a:prstGeom prst="round2SameRect">
            <a:avLst>
              <a:gd name="adj1" fmla="val 37119"/>
              <a:gd name="adj2" fmla="val 0"/>
            </a:avLst>
          </a:prstGeom>
          <a:solidFill>
            <a:srgbClr val="4472C4"/>
          </a:solidFill>
          <a:ln w="381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787FC252-B134-9DAA-6C24-B7F3C5CB68D4}"/>
              </a:ext>
            </a:extLst>
          </p:cNvPr>
          <p:cNvSpPr/>
          <p:nvPr/>
        </p:nvSpPr>
        <p:spPr>
          <a:xfrm>
            <a:off x="3602972" y="3071831"/>
            <a:ext cx="2703873" cy="1959289"/>
          </a:xfrm>
          <a:prstGeom prst="rect">
            <a:avLst/>
          </a:prstGeom>
          <a:solidFill>
            <a:srgbClr val="ED7D31">
              <a:lumMod val="20000"/>
              <a:lumOff val="80000"/>
            </a:srgbClr>
          </a:solidFill>
          <a:ln w="381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dirty="0">
              <a:ln>
                <a:noFill/>
              </a:ln>
              <a:solidFill>
                <a:srgbClr val="4472C4"/>
              </a:solidFill>
              <a:effectLst/>
              <a:uLnTx/>
              <a:uFillTx/>
              <a:latin typeface="Calibri" panose="020F0502020204030204"/>
              <a:ea typeface="+mn-ea"/>
              <a:cs typeface="+mn-cs"/>
            </a:endParaRPr>
          </a:p>
        </p:txBody>
      </p:sp>
      <p:sp>
        <p:nvSpPr>
          <p:cNvPr id="10" name="Trapezoid 36">
            <a:extLst>
              <a:ext uri="{FF2B5EF4-FFF2-40B4-BE49-F238E27FC236}">
                <a16:creationId xmlns:a16="http://schemas.microsoft.com/office/drawing/2014/main" id="{377C0CE9-4BEF-608C-B81C-A04AE30A4DBE}"/>
              </a:ext>
            </a:extLst>
          </p:cNvPr>
          <p:cNvSpPr/>
          <p:nvPr/>
        </p:nvSpPr>
        <p:spPr>
          <a:xfrm rot="16200000">
            <a:off x="5654877" y="4224011"/>
            <a:ext cx="1607408" cy="309950"/>
          </a:xfrm>
          <a:custGeom>
            <a:avLst/>
            <a:gdLst>
              <a:gd name="connsiteX0" fmla="*/ 0 w 934106"/>
              <a:gd name="connsiteY0" fmla="*/ 145484 h 145484"/>
              <a:gd name="connsiteX1" fmla="*/ 304728 w 934106"/>
              <a:gd name="connsiteY1" fmla="*/ 0 h 145484"/>
              <a:gd name="connsiteX2" fmla="*/ 629378 w 934106"/>
              <a:gd name="connsiteY2" fmla="*/ 0 h 145484"/>
              <a:gd name="connsiteX3" fmla="*/ 934106 w 934106"/>
              <a:gd name="connsiteY3" fmla="*/ 145484 h 145484"/>
              <a:gd name="connsiteX4" fmla="*/ 0 w 934106"/>
              <a:gd name="connsiteY4" fmla="*/ 145484 h 145484"/>
              <a:gd name="connsiteX0" fmla="*/ 0 w 905531"/>
              <a:gd name="connsiteY0" fmla="*/ 145484 h 145484"/>
              <a:gd name="connsiteX1" fmla="*/ 304728 w 905531"/>
              <a:gd name="connsiteY1" fmla="*/ 0 h 145484"/>
              <a:gd name="connsiteX2" fmla="*/ 629378 w 905531"/>
              <a:gd name="connsiteY2" fmla="*/ 0 h 145484"/>
              <a:gd name="connsiteX3" fmla="*/ 905531 w 905531"/>
              <a:gd name="connsiteY3" fmla="*/ 145484 h 145484"/>
              <a:gd name="connsiteX4" fmla="*/ 0 w 905531"/>
              <a:gd name="connsiteY4" fmla="*/ 145484 h 145484"/>
              <a:gd name="connsiteX0" fmla="*/ 0 w 934106"/>
              <a:gd name="connsiteY0" fmla="*/ 145484 h 161362"/>
              <a:gd name="connsiteX1" fmla="*/ 304728 w 934106"/>
              <a:gd name="connsiteY1" fmla="*/ 0 h 161362"/>
              <a:gd name="connsiteX2" fmla="*/ 629378 w 934106"/>
              <a:gd name="connsiteY2" fmla="*/ 0 h 161362"/>
              <a:gd name="connsiteX3" fmla="*/ 934106 w 934106"/>
              <a:gd name="connsiteY3" fmla="*/ 161362 h 161362"/>
              <a:gd name="connsiteX4" fmla="*/ 0 w 934106"/>
              <a:gd name="connsiteY4" fmla="*/ 145484 h 161362"/>
              <a:gd name="connsiteX0" fmla="*/ 0 w 908706"/>
              <a:gd name="connsiteY0" fmla="*/ 145484 h 161362"/>
              <a:gd name="connsiteX1" fmla="*/ 304728 w 908706"/>
              <a:gd name="connsiteY1" fmla="*/ 0 h 161362"/>
              <a:gd name="connsiteX2" fmla="*/ 629378 w 908706"/>
              <a:gd name="connsiteY2" fmla="*/ 0 h 161362"/>
              <a:gd name="connsiteX3" fmla="*/ 908706 w 908706"/>
              <a:gd name="connsiteY3" fmla="*/ 161362 h 161362"/>
              <a:gd name="connsiteX4" fmla="*/ 0 w 908706"/>
              <a:gd name="connsiteY4" fmla="*/ 145484 h 161362"/>
              <a:gd name="connsiteX0" fmla="*/ 0 w 921406"/>
              <a:gd name="connsiteY0" fmla="*/ 145484 h 161362"/>
              <a:gd name="connsiteX1" fmla="*/ 304728 w 921406"/>
              <a:gd name="connsiteY1" fmla="*/ 0 h 161362"/>
              <a:gd name="connsiteX2" fmla="*/ 629378 w 921406"/>
              <a:gd name="connsiteY2" fmla="*/ 0 h 161362"/>
              <a:gd name="connsiteX3" fmla="*/ 921406 w 921406"/>
              <a:gd name="connsiteY3" fmla="*/ 161362 h 161362"/>
              <a:gd name="connsiteX4" fmla="*/ 0 w 921406"/>
              <a:gd name="connsiteY4" fmla="*/ 145484 h 161362"/>
              <a:gd name="connsiteX0" fmla="*/ 0 w 905531"/>
              <a:gd name="connsiteY0" fmla="*/ 145484 h 161362"/>
              <a:gd name="connsiteX1" fmla="*/ 304728 w 905531"/>
              <a:gd name="connsiteY1" fmla="*/ 0 h 161362"/>
              <a:gd name="connsiteX2" fmla="*/ 629378 w 905531"/>
              <a:gd name="connsiteY2" fmla="*/ 0 h 161362"/>
              <a:gd name="connsiteX3" fmla="*/ 905531 w 905531"/>
              <a:gd name="connsiteY3" fmla="*/ 161362 h 161362"/>
              <a:gd name="connsiteX4" fmla="*/ 0 w 905531"/>
              <a:gd name="connsiteY4" fmla="*/ 145484 h 161362"/>
              <a:gd name="connsiteX0" fmla="*/ 0 w 924581"/>
              <a:gd name="connsiteY0" fmla="*/ 145484 h 161365"/>
              <a:gd name="connsiteX1" fmla="*/ 304728 w 924581"/>
              <a:gd name="connsiteY1" fmla="*/ 0 h 161365"/>
              <a:gd name="connsiteX2" fmla="*/ 629378 w 924581"/>
              <a:gd name="connsiteY2" fmla="*/ 0 h 161365"/>
              <a:gd name="connsiteX3" fmla="*/ 924581 w 924581"/>
              <a:gd name="connsiteY3" fmla="*/ 161365 h 161365"/>
              <a:gd name="connsiteX4" fmla="*/ 0 w 924581"/>
              <a:gd name="connsiteY4" fmla="*/ 145484 h 161365"/>
              <a:gd name="connsiteX0" fmla="*/ 0 w 905531"/>
              <a:gd name="connsiteY0" fmla="*/ 167709 h 167709"/>
              <a:gd name="connsiteX1" fmla="*/ 285678 w 905531"/>
              <a:gd name="connsiteY1" fmla="*/ 0 h 167709"/>
              <a:gd name="connsiteX2" fmla="*/ 610328 w 905531"/>
              <a:gd name="connsiteY2" fmla="*/ 0 h 167709"/>
              <a:gd name="connsiteX3" fmla="*/ 905531 w 905531"/>
              <a:gd name="connsiteY3" fmla="*/ 161365 h 167709"/>
              <a:gd name="connsiteX4" fmla="*/ 0 w 905531"/>
              <a:gd name="connsiteY4" fmla="*/ 167709 h 167709"/>
              <a:gd name="connsiteX0" fmla="*/ 0 w 899181"/>
              <a:gd name="connsiteY0" fmla="*/ 167709 h 167709"/>
              <a:gd name="connsiteX1" fmla="*/ 279328 w 899181"/>
              <a:gd name="connsiteY1" fmla="*/ 0 h 167709"/>
              <a:gd name="connsiteX2" fmla="*/ 603978 w 899181"/>
              <a:gd name="connsiteY2" fmla="*/ 0 h 167709"/>
              <a:gd name="connsiteX3" fmla="*/ 899181 w 899181"/>
              <a:gd name="connsiteY3" fmla="*/ 161365 h 167709"/>
              <a:gd name="connsiteX4" fmla="*/ 0 w 899181"/>
              <a:gd name="connsiteY4" fmla="*/ 167709 h 167709"/>
              <a:gd name="connsiteX0" fmla="*/ 0 w 899181"/>
              <a:gd name="connsiteY0" fmla="*/ 170884 h 170884"/>
              <a:gd name="connsiteX1" fmla="*/ 399978 w 899181"/>
              <a:gd name="connsiteY1" fmla="*/ 0 h 170884"/>
              <a:gd name="connsiteX2" fmla="*/ 603978 w 899181"/>
              <a:gd name="connsiteY2" fmla="*/ 3175 h 170884"/>
              <a:gd name="connsiteX3" fmla="*/ 899181 w 899181"/>
              <a:gd name="connsiteY3" fmla="*/ 164540 h 170884"/>
              <a:gd name="connsiteX4" fmla="*/ 0 w 899181"/>
              <a:gd name="connsiteY4" fmla="*/ 170884 h 17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181" h="170884">
                <a:moveTo>
                  <a:pt x="0" y="170884"/>
                </a:moveTo>
                <a:lnTo>
                  <a:pt x="399978" y="0"/>
                </a:lnTo>
                <a:lnTo>
                  <a:pt x="603978" y="3175"/>
                </a:lnTo>
                <a:lnTo>
                  <a:pt x="899181" y="164540"/>
                </a:lnTo>
                <a:lnTo>
                  <a:pt x="0" y="170884"/>
                </a:lnTo>
                <a:close/>
              </a:path>
            </a:pathLst>
          </a:custGeom>
          <a:solidFill>
            <a:srgbClr val="70AD47">
              <a:lumMod val="20000"/>
              <a:lumOff val="80000"/>
            </a:srgbClr>
          </a:solidFill>
          <a:ln w="381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6C8ACE8A-6F46-C8F6-2ADA-42BFA1788B7A}"/>
              </a:ext>
            </a:extLst>
          </p:cNvPr>
          <p:cNvSpPr/>
          <p:nvPr/>
        </p:nvSpPr>
        <p:spPr>
          <a:xfrm>
            <a:off x="6622501" y="3545442"/>
            <a:ext cx="3269934" cy="1669841"/>
          </a:xfrm>
          <a:prstGeom prst="rect">
            <a:avLst/>
          </a:prstGeom>
          <a:solidFill>
            <a:srgbClr val="70AD47">
              <a:lumMod val="20000"/>
              <a:lumOff val="80000"/>
            </a:srgbClr>
          </a:solidFill>
          <a:ln w="381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dirty="0">
              <a:ln>
                <a:noFill/>
              </a:ln>
              <a:solidFill>
                <a:srgbClr val="4472C4"/>
              </a:solidFill>
              <a:effectLst/>
              <a:uLnTx/>
              <a:uFillTx/>
              <a:latin typeface="Calibri" panose="020F0502020204030204"/>
              <a:ea typeface="+mn-ea"/>
              <a:cs typeface="+mn-cs"/>
            </a:endParaRPr>
          </a:p>
        </p:txBody>
      </p:sp>
      <p:sp>
        <p:nvSpPr>
          <p:cNvPr id="12" name="Rectangle 20">
            <a:extLst>
              <a:ext uri="{FF2B5EF4-FFF2-40B4-BE49-F238E27FC236}">
                <a16:creationId xmlns:a16="http://schemas.microsoft.com/office/drawing/2014/main" id="{027A109D-0223-B4C9-4363-20666DC86B69}"/>
              </a:ext>
            </a:extLst>
          </p:cNvPr>
          <p:cNvSpPr/>
          <p:nvPr/>
        </p:nvSpPr>
        <p:spPr>
          <a:xfrm>
            <a:off x="3266464" y="3071514"/>
            <a:ext cx="335173" cy="1963222"/>
          </a:xfrm>
          <a:custGeom>
            <a:avLst/>
            <a:gdLst>
              <a:gd name="connsiteX0" fmla="*/ 0 w 174148"/>
              <a:gd name="connsiteY0" fmla="*/ 0 h 1096023"/>
              <a:gd name="connsiteX1" fmla="*/ 174148 w 174148"/>
              <a:gd name="connsiteY1" fmla="*/ 0 h 1096023"/>
              <a:gd name="connsiteX2" fmla="*/ 174148 w 174148"/>
              <a:gd name="connsiteY2" fmla="*/ 1096023 h 1096023"/>
              <a:gd name="connsiteX3" fmla="*/ 0 w 174148"/>
              <a:gd name="connsiteY3" fmla="*/ 1096023 h 1096023"/>
              <a:gd name="connsiteX4" fmla="*/ 0 w 174148"/>
              <a:gd name="connsiteY4" fmla="*/ 0 h 1096023"/>
              <a:gd name="connsiteX0" fmla="*/ 19183 w 193331"/>
              <a:gd name="connsiteY0" fmla="*/ 0 h 1096023"/>
              <a:gd name="connsiteX1" fmla="*/ 193331 w 193331"/>
              <a:gd name="connsiteY1" fmla="*/ 0 h 1096023"/>
              <a:gd name="connsiteX2" fmla="*/ 193331 w 193331"/>
              <a:gd name="connsiteY2" fmla="*/ 1096023 h 1096023"/>
              <a:gd name="connsiteX3" fmla="*/ 0 w 193331"/>
              <a:gd name="connsiteY3" fmla="*/ 290328 h 1096023"/>
              <a:gd name="connsiteX4" fmla="*/ 19183 w 193331"/>
              <a:gd name="connsiteY4" fmla="*/ 0 h 1096023"/>
              <a:gd name="connsiteX0" fmla="*/ 19183 w 193331"/>
              <a:gd name="connsiteY0" fmla="*/ 0 h 1096023"/>
              <a:gd name="connsiteX1" fmla="*/ 193331 w 193331"/>
              <a:gd name="connsiteY1" fmla="*/ 0 h 1096023"/>
              <a:gd name="connsiteX2" fmla="*/ 193331 w 193331"/>
              <a:gd name="connsiteY2" fmla="*/ 1096023 h 1096023"/>
              <a:gd name="connsiteX3" fmla="*/ 0 w 193331"/>
              <a:gd name="connsiteY3" fmla="*/ 264750 h 1096023"/>
              <a:gd name="connsiteX4" fmla="*/ 19183 w 193331"/>
              <a:gd name="connsiteY4" fmla="*/ 0 h 1096023"/>
              <a:gd name="connsiteX0" fmla="*/ 0 w 174148"/>
              <a:gd name="connsiteY0" fmla="*/ 0 h 1096023"/>
              <a:gd name="connsiteX1" fmla="*/ 174148 w 174148"/>
              <a:gd name="connsiteY1" fmla="*/ 0 h 1096023"/>
              <a:gd name="connsiteX2" fmla="*/ 174148 w 174148"/>
              <a:gd name="connsiteY2" fmla="*/ 1096023 h 1096023"/>
              <a:gd name="connsiteX3" fmla="*/ 355 w 174148"/>
              <a:gd name="connsiteY3" fmla="*/ 253027 h 1096023"/>
              <a:gd name="connsiteX4" fmla="*/ 0 w 174148"/>
              <a:gd name="connsiteY4" fmla="*/ 0 h 1096023"/>
              <a:gd name="connsiteX0" fmla="*/ 11368 w 185516"/>
              <a:gd name="connsiteY0" fmla="*/ 0 h 1096023"/>
              <a:gd name="connsiteX1" fmla="*/ 185516 w 185516"/>
              <a:gd name="connsiteY1" fmla="*/ 0 h 1096023"/>
              <a:gd name="connsiteX2" fmla="*/ 185516 w 185516"/>
              <a:gd name="connsiteY2" fmla="*/ 1096023 h 1096023"/>
              <a:gd name="connsiteX3" fmla="*/ 0 w 185516"/>
              <a:gd name="connsiteY3" fmla="*/ 253027 h 1096023"/>
              <a:gd name="connsiteX4" fmla="*/ 11368 w 185516"/>
              <a:gd name="connsiteY4" fmla="*/ 0 h 1096023"/>
              <a:gd name="connsiteX0" fmla="*/ 7462 w 185517"/>
              <a:gd name="connsiteY0" fmla="*/ 3907 h 1096023"/>
              <a:gd name="connsiteX1" fmla="*/ 185517 w 185517"/>
              <a:gd name="connsiteY1" fmla="*/ 0 h 1096023"/>
              <a:gd name="connsiteX2" fmla="*/ 185517 w 185517"/>
              <a:gd name="connsiteY2" fmla="*/ 1096023 h 1096023"/>
              <a:gd name="connsiteX3" fmla="*/ 1 w 185517"/>
              <a:gd name="connsiteY3" fmla="*/ 253027 h 1096023"/>
              <a:gd name="connsiteX4" fmla="*/ 7462 w 185517"/>
              <a:gd name="connsiteY4" fmla="*/ 3907 h 1096023"/>
              <a:gd name="connsiteX0" fmla="*/ 7462 w 185517"/>
              <a:gd name="connsiteY0" fmla="*/ 3907 h 1103839"/>
              <a:gd name="connsiteX1" fmla="*/ 185517 w 185517"/>
              <a:gd name="connsiteY1" fmla="*/ 0 h 1103839"/>
              <a:gd name="connsiteX2" fmla="*/ 185517 w 185517"/>
              <a:gd name="connsiteY2" fmla="*/ 1103839 h 1103839"/>
              <a:gd name="connsiteX3" fmla="*/ 1 w 185517"/>
              <a:gd name="connsiteY3" fmla="*/ 253027 h 1103839"/>
              <a:gd name="connsiteX4" fmla="*/ 7462 w 185517"/>
              <a:gd name="connsiteY4" fmla="*/ 3907 h 1103839"/>
              <a:gd name="connsiteX0" fmla="*/ 7462 w 185517"/>
              <a:gd name="connsiteY0" fmla="*/ 725 h 1100657"/>
              <a:gd name="connsiteX1" fmla="*/ 185517 w 185517"/>
              <a:gd name="connsiteY1" fmla="*/ 0 h 1100657"/>
              <a:gd name="connsiteX2" fmla="*/ 185517 w 185517"/>
              <a:gd name="connsiteY2" fmla="*/ 1100657 h 1100657"/>
              <a:gd name="connsiteX3" fmla="*/ 1 w 185517"/>
              <a:gd name="connsiteY3" fmla="*/ 249845 h 1100657"/>
              <a:gd name="connsiteX4" fmla="*/ 7462 w 185517"/>
              <a:gd name="connsiteY4" fmla="*/ 725 h 1100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517" h="1100657">
                <a:moveTo>
                  <a:pt x="7462" y="725"/>
                </a:moveTo>
                <a:lnTo>
                  <a:pt x="185517" y="0"/>
                </a:lnTo>
                <a:lnTo>
                  <a:pt x="185517" y="1100657"/>
                </a:lnTo>
                <a:lnTo>
                  <a:pt x="1" y="249845"/>
                </a:lnTo>
                <a:cubicBezTo>
                  <a:pt x="-117" y="165503"/>
                  <a:pt x="7580" y="85067"/>
                  <a:pt x="7462" y="725"/>
                </a:cubicBezTo>
                <a:close/>
              </a:path>
            </a:pathLst>
          </a:custGeom>
          <a:solidFill>
            <a:srgbClr val="ED7D31">
              <a:lumMod val="20000"/>
              <a:lumOff val="80000"/>
            </a:srgbClr>
          </a:solidFill>
          <a:ln w="381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D2C4FFBC-B041-25CA-4263-C6623B3A02FE}"/>
              </a:ext>
            </a:extLst>
          </p:cNvPr>
          <p:cNvSpPr/>
          <p:nvPr/>
        </p:nvSpPr>
        <p:spPr>
          <a:xfrm>
            <a:off x="3566433" y="3095880"/>
            <a:ext cx="96542" cy="1625951"/>
          </a:xfrm>
          <a:prstGeom prst="rect">
            <a:avLst/>
          </a:prstGeom>
          <a:solidFill>
            <a:srgbClr val="ED7D31">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93265750-913F-614B-580D-6B330938007B}"/>
              </a:ext>
            </a:extLst>
          </p:cNvPr>
          <p:cNvSpPr/>
          <p:nvPr/>
        </p:nvSpPr>
        <p:spPr>
          <a:xfrm>
            <a:off x="3978830" y="4098430"/>
            <a:ext cx="2466945" cy="375961"/>
          </a:xfrm>
          <a:prstGeom prst="rect">
            <a:avLst/>
          </a:prstGeom>
          <a:solidFill>
            <a:srgbClr val="70AD47">
              <a:lumMod val="40000"/>
              <a:lumOff val="60000"/>
            </a:srgbClr>
          </a:solidFill>
          <a:ln w="381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dirty="0">
              <a:ln>
                <a:noFill/>
              </a:ln>
              <a:solidFill>
                <a:srgbClr val="4472C4"/>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6E9E3723-C8CD-C60C-0E94-D8BF7C01202C}"/>
              </a:ext>
            </a:extLst>
          </p:cNvPr>
          <p:cNvSpPr txBox="1"/>
          <p:nvPr/>
        </p:nvSpPr>
        <p:spPr>
          <a:xfrm>
            <a:off x="3581573" y="3048863"/>
            <a:ext cx="2992032" cy="246221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prstClr val="white">
                    <a:lumMod val="65000"/>
                  </a:prstClr>
                </a:solidFill>
                <a:effectLst/>
                <a:uLnTx/>
                <a:uFillTx/>
              </a:rPr>
              <a:t>1. Jenna meets Brian.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rPr>
              <a:t>   a.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rPr>
              <a:t>      </a:t>
            </a:r>
            <a:r>
              <a:rPr kumimoji="0" lang="en-US" sz="2200" b="0" i="0" u="none" strike="noStrike" kern="0" cap="none" spc="0" normalizeH="0" baseline="0" noProof="0" dirty="0" err="1">
                <a:ln>
                  <a:noFill/>
                </a:ln>
                <a:solidFill>
                  <a:prstClr val="black"/>
                </a:solidFill>
                <a:effectLst/>
                <a:uLnTx/>
                <a:uFillTx/>
              </a:rPr>
              <a:t>i</a:t>
            </a:r>
            <a:r>
              <a:rPr kumimoji="0" lang="en-US" sz="2200" b="0" i="0" u="none" strike="noStrike" kern="0" cap="none" spc="0" normalizeH="0" baseline="0" noProof="0" dirty="0">
                <a:ln>
                  <a:noFill/>
                </a:ln>
                <a:solidFill>
                  <a:prstClr val="black"/>
                </a:solidFill>
                <a:effectLst/>
                <a:uLnTx/>
                <a:uFillTx/>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rPr>
              <a:t>      ii. Jenna says hi.</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rPr>
              <a:t>   b.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200" b="1" i="0" u="none" strike="noStrike" kern="0" cap="none" spc="0" normalizeH="0" baseline="0" noProof="0" dirty="0">
              <a:ln>
                <a:noFill/>
              </a:ln>
              <a:solidFill>
                <a:prstClr val="white">
                  <a:lumMod val="65000"/>
                </a:prstClr>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prstClr val="white">
                    <a:lumMod val="65000"/>
                  </a:prstClr>
                </a:solidFill>
                <a:effectLst/>
                <a:uLnTx/>
                <a:uFillTx/>
              </a:rPr>
              <a:t>2. …</a:t>
            </a:r>
          </a:p>
        </p:txBody>
      </p:sp>
      <p:sp>
        <p:nvSpPr>
          <p:cNvPr id="16" name="TextBox 15">
            <a:extLst>
              <a:ext uri="{FF2B5EF4-FFF2-40B4-BE49-F238E27FC236}">
                <a16:creationId xmlns:a16="http://schemas.microsoft.com/office/drawing/2014/main" id="{29DCCE48-FC92-5ED8-C8EC-5244E0E9314A}"/>
              </a:ext>
            </a:extLst>
          </p:cNvPr>
          <p:cNvSpPr txBox="1"/>
          <p:nvPr/>
        </p:nvSpPr>
        <p:spPr>
          <a:xfrm>
            <a:off x="7935228" y="3057414"/>
            <a:ext cx="622122"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prstClr val="black"/>
                </a:solidFill>
                <a:effectLst/>
                <a:uLnTx/>
                <a:uFillTx/>
              </a:rPr>
              <a:t>…</a:t>
            </a:r>
          </a:p>
        </p:txBody>
      </p:sp>
      <p:sp>
        <p:nvSpPr>
          <p:cNvPr id="17" name="TextBox 16">
            <a:extLst>
              <a:ext uri="{FF2B5EF4-FFF2-40B4-BE49-F238E27FC236}">
                <a16:creationId xmlns:a16="http://schemas.microsoft.com/office/drawing/2014/main" id="{A1829492-81C1-4D26-2CC4-D7874ED8B48D}"/>
              </a:ext>
            </a:extLst>
          </p:cNvPr>
          <p:cNvSpPr txBox="1"/>
          <p:nvPr/>
        </p:nvSpPr>
        <p:spPr>
          <a:xfrm>
            <a:off x="7953248" y="5372998"/>
            <a:ext cx="622122"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prstClr val="black"/>
                </a:solidFill>
                <a:effectLst/>
                <a:uLnTx/>
                <a:uFillTx/>
              </a:rPr>
              <a:t>…</a:t>
            </a:r>
          </a:p>
        </p:txBody>
      </p:sp>
      <p:sp>
        <p:nvSpPr>
          <p:cNvPr id="18" name="TextBox 17">
            <a:extLst>
              <a:ext uri="{FF2B5EF4-FFF2-40B4-BE49-F238E27FC236}">
                <a16:creationId xmlns:a16="http://schemas.microsoft.com/office/drawing/2014/main" id="{791C6AF7-E19D-2B5C-351E-9FBAFF820CD2}"/>
              </a:ext>
            </a:extLst>
          </p:cNvPr>
          <p:cNvSpPr txBox="1"/>
          <p:nvPr/>
        </p:nvSpPr>
        <p:spPr>
          <a:xfrm>
            <a:off x="4716614" y="5367770"/>
            <a:ext cx="476414" cy="58477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prstClr val="black"/>
                </a:solidFill>
                <a:effectLst/>
                <a:uLnTx/>
                <a:uFillTx/>
              </a:rPr>
              <a:t>…</a:t>
            </a:r>
          </a:p>
        </p:txBody>
      </p:sp>
      <p:sp>
        <p:nvSpPr>
          <p:cNvPr id="20" name="TextBox 19">
            <a:extLst>
              <a:ext uri="{FF2B5EF4-FFF2-40B4-BE49-F238E27FC236}">
                <a16:creationId xmlns:a16="http://schemas.microsoft.com/office/drawing/2014/main" id="{4DC5879C-B3B5-0105-990E-40ABEB69E5F3}"/>
              </a:ext>
            </a:extLst>
          </p:cNvPr>
          <p:cNvSpPr txBox="1"/>
          <p:nvPr/>
        </p:nvSpPr>
        <p:spPr>
          <a:xfrm>
            <a:off x="3606618" y="2592614"/>
            <a:ext cx="2696567" cy="4740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600" b="1" i="0" u="none" strike="noStrike" kern="0" cap="none" spc="0" normalizeH="0" baseline="0" noProof="0" dirty="0">
                <a:ln>
                  <a:noFill/>
                </a:ln>
                <a:solidFill>
                  <a:prstClr val="white"/>
                </a:solidFill>
                <a:effectLst/>
                <a:uLnTx/>
                <a:uFillTx/>
              </a:rPr>
              <a:t>Detailed Outline</a:t>
            </a:r>
          </a:p>
        </p:txBody>
      </p:sp>
      <p:sp>
        <p:nvSpPr>
          <p:cNvPr id="21" name="Round Same Side Corner Rectangle 20">
            <a:extLst>
              <a:ext uri="{FF2B5EF4-FFF2-40B4-BE49-F238E27FC236}">
                <a16:creationId xmlns:a16="http://schemas.microsoft.com/office/drawing/2014/main" id="{1596C544-3223-60DE-CCC0-F8A769ACA923}"/>
              </a:ext>
            </a:extLst>
          </p:cNvPr>
          <p:cNvSpPr/>
          <p:nvPr/>
        </p:nvSpPr>
        <p:spPr>
          <a:xfrm>
            <a:off x="6622541" y="2606724"/>
            <a:ext cx="3269928" cy="464791"/>
          </a:xfrm>
          <a:prstGeom prst="round2SameRect">
            <a:avLst>
              <a:gd name="adj1" fmla="val 37119"/>
              <a:gd name="adj2" fmla="val 0"/>
            </a:avLst>
          </a:prstGeom>
          <a:solidFill>
            <a:srgbClr val="4472C4"/>
          </a:solidFill>
          <a:ln w="381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80FA6E5B-03B4-489B-E630-AE14116E8BBB}"/>
              </a:ext>
            </a:extLst>
          </p:cNvPr>
          <p:cNvSpPr txBox="1"/>
          <p:nvPr/>
        </p:nvSpPr>
        <p:spPr>
          <a:xfrm>
            <a:off x="6622541" y="2592298"/>
            <a:ext cx="3269928" cy="4740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600" b="1" i="0" u="none" strike="noStrike" kern="0" cap="none" spc="0" normalizeH="0" baseline="0" noProof="0" dirty="0">
                <a:ln>
                  <a:noFill/>
                </a:ln>
                <a:solidFill>
                  <a:prstClr val="white"/>
                </a:solidFill>
                <a:effectLst/>
                <a:uLnTx/>
                <a:uFillTx/>
              </a:rPr>
              <a:t>Generated Story</a:t>
            </a:r>
          </a:p>
        </p:txBody>
      </p:sp>
      <p:sp>
        <p:nvSpPr>
          <p:cNvPr id="23" name="Round Same Side Corner Rectangle 22">
            <a:extLst>
              <a:ext uri="{FF2B5EF4-FFF2-40B4-BE49-F238E27FC236}">
                <a16:creationId xmlns:a16="http://schemas.microsoft.com/office/drawing/2014/main" id="{DB4CCDF0-C4EE-D06B-19AA-2EBF0F5ED9D7}"/>
              </a:ext>
            </a:extLst>
          </p:cNvPr>
          <p:cNvSpPr/>
          <p:nvPr/>
        </p:nvSpPr>
        <p:spPr>
          <a:xfrm>
            <a:off x="1746171" y="2606720"/>
            <a:ext cx="1544489" cy="464791"/>
          </a:xfrm>
          <a:prstGeom prst="round2SameRect">
            <a:avLst>
              <a:gd name="adj1" fmla="val 37119"/>
              <a:gd name="adj2" fmla="val 0"/>
            </a:avLst>
          </a:prstGeom>
          <a:solidFill>
            <a:srgbClr val="A5A5A5"/>
          </a:solidFill>
          <a:ln w="381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3B2B5E62-4663-E964-B146-A9D04B7E2512}"/>
              </a:ext>
            </a:extLst>
          </p:cNvPr>
          <p:cNvSpPr/>
          <p:nvPr/>
        </p:nvSpPr>
        <p:spPr>
          <a:xfrm>
            <a:off x="1742613" y="3073976"/>
            <a:ext cx="1608066" cy="452704"/>
          </a:xfrm>
          <a:prstGeom prst="rect">
            <a:avLst/>
          </a:prstGeom>
          <a:solidFill>
            <a:srgbClr val="ED7D31">
              <a:lumMod val="40000"/>
              <a:lumOff val="60000"/>
            </a:srgbClr>
          </a:solidFill>
          <a:ln w="381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dirty="0">
              <a:ln>
                <a:noFill/>
              </a:ln>
              <a:solidFill>
                <a:srgbClr val="4472C4"/>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71CE4703-E35E-381E-6EF3-87951F037CC0}"/>
              </a:ext>
            </a:extLst>
          </p:cNvPr>
          <p:cNvSpPr txBox="1"/>
          <p:nvPr/>
        </p:nvSpPr>
        <p:spPr>
          <a:xfrm>
            <a:off x="1707142" y="3048545"/>
            <a:ext cx="1965379" cy="2462213"/>
          </a:xfrm>
          <a:prstGeom prst="rect">
            <a:avLst/>
          </a:prstGeom>
          <a:noFill/>
        </p:spPr>
        <p:txBody>
          <a:bodyPr wrap="square" rtlCol="0">
            <a:spAutoFit/>
          </a:bodyPr>
          <a:lstStyle/>
          <a:p>
            <a:pPr marL="0" marR="0" lvl="0" indent="-457223"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prstClr val="white">
                    <a:lumMod val="65000"/>
                  </a:prstClr>
                </a:solidFill>
                <a:effectLst/>
                <a:uLnTx/>
                <a:uFillTx/>
              </a:rPr>
              <a:t>1. Jenna …</a:t>
            </a:r>
          </a:p>
          <a:p>
            <a:pPr marL="0" marR="0" lvl="0" indent="-457223"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prstClr val="white">
                  <a:lumMod val="65000"/>
                </a:prstClr>
              </a:solidFill>
              <a:effectLst/>
              <a:uLnTx/>
              <a:uFillTx/>
            </a:endParaRPr>
          </a:p>
          <a:p>
            <a:pPr marL="0" marR="0" lvl="0" indent="-457223"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prstClr val="white">
                  <a:lumMod val="65000"/>
                </a:prstClr>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prstClr val="white">
                  <a:lumMod val="65000"/>
                </a:prstClr>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prstClr val="white">
                  <a:lumMod val="65000"/>
                </a:prstClr>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prstClr val="white">
                  <a:lumMod val="65000"/>
                </a:prstClr>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prstClr val="white">
                    <a:lumMod val="65000"/>
                  </a:prstClr>
                </a:solidFill>
                <a:effectLst/>
                <a:uLnTx/>
                <a:uFillTx/>
              </a:rPr>
              <a:t>2. …   </a:t>
            </a:r>
          </a:p>
        </p:txBody>
      </p:sp>
      <p:sp>
        <p:nvSpPr>
          <p:cNvPr id="26" name="TextBox 25">
            <a:extLst>
              <a:ext uri="{FF2B5EF4-FFF2-40B4-BE49-F238E27FC236}">
                <a16:creationId xmlns:a16="http://schemas.microsoft.com/office/drawing/2014/main" id="{969D13C3-5A98-24C5-1EED-C42ABD8189C6}"/>
              </a:ext>
            </a:extLst>
          </p:cNvPr>
          <p:cNvSpPr txBox="1"/>
          <p:nvPr/>
        </p:nvSpPr>
        <p:spPr>
          <a:xfrm>
            <a:off x="1746193" y="2592294"/>
            <a:ext cx="1544467" cy="4740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600" b="1" i="0" u="none" strike="noStrike" kern="0" cap="none" spc="0" normalizeH="0" baseline="0" noProof="0" dirty="0">
                <a:ln>
                  <a:noFill/>
                </a:ln>
                <a:solidFill>
                  <a:prstClr val="white"/>
                </a:solidFill>
                <a:effectLst/>
                <a:uLnTx/>
                <a:uFillTx/>
              </a:rPr>
              <a:t>Outline</a:t>
            </a:r>
          </a:p>
        </p:txBody>
      </p:sp>
      <p:sp>
        <p:nvSpPr>
          <p:cNvPr id="27" name="TextBox 26">
            <a:extLst>
              <a:ext uri="{FF2B5EF4-FFF2-40B4-BE49-F238E27FC236}">
                <a16:creationId xmlns:a16="http://schemas.microsoft.com/office/drawing/2014/main" id="{8A0EE8A7-1F06-621F-792C-9533225FA2C9}"/>
              </a:ext>
            </a:extLst>
          </p:cNvPr>
          <p:cNvSpPr txBox="1"/>
          <p:nvPr/>
        </p:nvSpPr>
        <p:spPr>
          <a:xfrm>
            <a:off x="2221843" y="5367770"/>
            <a:ext cx="584820"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prstClr val="white">
                    <a:lumMod val="65000"/>
                  </a:prstClr>
                </a:solidFill>
                <a:effectLst/>
                <a:uLnTx/>
                <a:uFillTx/>
              </a:rPr>
              <a:t>…</a:t>
            </a:r>
          </a:p>
        </p:txBody>
      </p:sp>
      <p:sp>
        <p:nvSpPr>
          <p:cNvPr id="28" name="Rectangle 27">
            <a:extLst>
              <a:ext uri="{FF2B5EF4-FFF2-40B4-BE49-F238E27FC236}">
                <a16:creationId xmlns:a16="http://schemas.microsoft.com/office/drawing/2014/main" id="{64F622E8-DC1B-BCD2-2A99-8BB3FAB46D9C}"/>
              </a:ext>
            </a:extLst>
          </p:cNvPr>
          <p:cNvSpPr/>
          <p:nvPr/>
        </p:nvSpPr>
        <p:spPr>
          <a:xfrm>
            <a:off x="3283532" y="3098833"/>
            <a:ext cx="369564" cy="408653"/>
          </a:xfrm>
          <a:prstGeom prst="rect">
            <a:avLst/>
          </a:prstGeom>
          <a:solidFill>
            <a:srgbClr val="ED7D31">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72D6A4FD-E80C-D431-B4E1-B2B9DE3F4805}"/>
              </a:ext>
            </a:extLst>
          </p:cNvPr>
          <p:cNvSpPr/>
          <p:nvPr/>
        </p:nvSpPr>
        <p:spPr>
          <a:xfrm rot="20971613" flipH="1">
            <a:off x="3588385" y="4717891"/>
            <a:ext cx="82925" cy="288396"/>
          </a:xfrm>
          <a:prstGeom prst="rect">
            <a:avLst/>
          </a:prstGeom>
          <a:solidFill>
            <a:srgbClr val="ED7D31">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9A98FD1F-D5C4-5F35-34EF-C94F82F356A9}"/>
              </a:ext>
            </a:extLst>
          </p:cNvPr>
          <p:cNvSpPr/>
          <p:nvPr/>
        </p:nvSpPr>
        <p:spPr>
          <a:xfrm rot="20728071" flipH="1">
            <a:off x="3311379" y="3479921"/>
            <a:ext cx="141990" cy="239976"/>
          </a:xfrm>
          <a:prstGeom prst="rect">
            <a:avLst/>
          </a:prstGeom>
          <a:solidFill>
            <a:srgbClr val="ED7D31">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AC432F43-D0AE-EBC1-AEE6-2918EE10861D}"/>
              </a:ext>
            </a:extLst>
          </p:cNvPr>
          <p:cNvSpPr/>
          <p:nvPr/>
        </p:nvSpPr>
        <p:spPr>
          <a:xfrm>
            <a:off x="6306348" y="4120401"/>
            <a:ext cx="205626" cy="310577"/>
          </a:xfrm>
          <a:prstGeom prst="rect">
            <a:avLst/>
          </a:prstGeom>
          <a:solidFill>
            <a:srgbClr val="70AD47">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509AA925-A61D-2A7A-A992-9D02016259A1}"/>
              </a:ext>
            </a:extLst>
          </p:cNvPr>
          <p:cNvSpPr/>
          <p:nvPr/>
        </p:nvSpPr>
        <p:spPr>
          <a:xfrm rot="1853713">
            <a:off x="6358007" y="3988520"/>
            <a:ext cx="199417" cy="210181"/>
          </a:xfrm>
          <a:prstGeom prst="rect">
            <a:avLst/>
          </a:prstGeom>
          <a:solidFill>
            <a:srgbClr val="70AD47">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F2DA232C-6FEE-8667-CABA-D2D0D97E2105}"/>
              </a:ext>
            </a:extLst>
          </p:cNvPr>
          <p:cNvSpPr/>
          <p:nvPr/>
        </p:nvSpPr>
        <p:spPr>
          <a:xfrm rot="9162412">
            <a:off x="6339370" y="4379263"/>
            <a:ext cx="199417" cy="187478"/>
          </a:xfrm>
          <a:prstGeom prst="rect">
            <a:avLst/>
          </a:prstGeom>
          <a:solidFill>
            <a:srgbClr val="70AD47">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EA4211C5-075A-D3FE-EF91-855669D0ACBE}"/>
              </a:ext>
            </a:extLst>
          </p:cNvPr>
          <p:cNvSpPr/>
          <p:nvPr/>
        </p:nvSpPr>
        <p:spPr>
          <a:xfrm rot="9427737">
            <a:off x="6598095" y="4988878"/>
            <a:ext cx="199417" cy="179995"/>
          </a:xfrm>
          <a:prstGeom prst="rect">
            <a:avLst/>
          </a:prstGeom>
          <a:solidFill>
            <a:srgbClr val="70AD47">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CBA82918-9685-0D91-E36D-E136B1703391}"/>
              </a:ext>
            </a:extLst>
          </p:cNvPr>
          <p:cNvSpPr/>
          <p:nvPr/>
        </p:nvSpPr>
        <p:spPr>
          <a:xfrm rot="1853713">
            <a:off x="6585104" y="3602654"/>
            <a:ext cx="199417" cy="161663"/>
          </a:xfrm>
          <a:prstGeom prst="rect">
            <a:avLst/>
          </a:prstGeom>
          <a:solidFill>
            <a:srgbClr val="70AD47">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D31DEB70-9187-A103-241F-BFA1999CB145}"/>
              </a:ext>
            </a:extLst>
          </p:cNvPr>
          <p:cNvSpPr/>
          <p:nvPr/>
        </p:nvSpPr>
        <p:spPr>
          <a:xfrm>
            <a:off x="6570441" y="3709379"/>
            <a:ext cx="199417" cy="1323351"/>
          </a:xfrm>
          <a:prstGeom prst="rect">
            <a:avLst/>
          </a:prstGeom>
          <a:solidFill>
            <a:srgbClr val="70AD47">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 name="Rounded Rectangle 36">
            <a:extLst>
              <a:ext uri="{FF2B5EF4-FFF2-40B4-BE49-F238E27FC236}">
                <a16:creationId xmlns:a16="http://schemas.microsoft.com/office/drawing/2014/main" id="{B71D7656-85CF-006E-DA4F-DB1EDEA8E016}"/>
              </a:ext>
            </a:extLst>
          </p:cNvPr>
          <p:cNvSpPr/>
          <p:nvPr/>
        </p:nvSpPr>
        <p:spPr>
          <a:xfrm>
            <a:off x="5512917" y="1644719"/>
            <a:ext cx="1889627" cy="837005"/>
          </a:xfrm>
          <a:prstGeom prst="roundRect">
            <a:avLst/>
          </a:prstGeom>
          <a:solidFill>
            <a:srgbClr val="70AD47">
              <a:lumMod val="20000"/>
              <a:lumOff val="80000"/>
            </a:srgbClr>
          </a:solidFill>
          <a:ln w="381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600" b="1" i="0" u="none" strike="noStrike" kern="0" cap="none" spc="0" normalizeH="0" baseline="0" noProof="0" dirty="0">
                <a:ln>
                  <a:noFill/>
                </a:ln>
                <a:solidFill>
                  <a:srgbClr val="70AD47"/>
                </a:solidFill>
                <a:effectLst/>
                <a:uLnTx/>
                <a:uFillTx/>
                <a:latin typeface="Calibri" panose="020F0502020204030204"/>
                <a:ea typeface="+mn-ea"/>
                <a:cs typeface="+mn-cs"/>
              </a:rPr>
              <a:t>Detailed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600" b="1" i="0" u="none" strike="noStrike" kern="0" cap="none" spc="0" normalizeH="0" baseline="0" noProof="0" dirty="0">
                <a:ln>
                  <a:noFill/>
                </a:ln>
                <a:solidFill>
                  <a:srgbClr val="70AD47"/>
                </a:solidFill>
                <a:effectLst/>
                <a:uLnTx/>
                <a:uFillTx/>
                <a:latin typeface="Calibri" panose="020F0502020204030204"/>
                <a:ea typeface="+mn-ea"/>
                <a:cs typeface="+mn-cs"/>
              </a:rPr>
              <a:t>Controller</a:t>
            </a:r>
          </a:p>
        </p:txBody>
      </p:sp>
      <p:sp>
        <p:nvSpPr>
          <p:cNvPr id="38" name="Rounded Rectangle 37">
            <a:extLst>
              <a:ext uri="{FF2B5EF4-FFF2-40B4-BE49-F238E27FC236}">
                <a16:creationId xmlns:a16="http://schemas.microsoft.com/office/drawing/2014/main" id="{4E915EE3-333E-2C95-7E46-0677B235680E}"/>
              </a:ext>
            </a:extLst>
          </p:cNvPr>
          <p:cNvSpPr/>
          <p:nvPr/>
        </p:nvSpPr>
        <p:spPr>
          <a:xfrm>
            <a:off x="2489253" y="1641365"/>
            <a:ext cx="1889627" cy="837005"/>
          </a:xfrm>
          <a:prstGeom prst="roundRect">
            <a:avLst/>
          </a:prstGeom>
          <a:solidFill>
            <a:srgbClr val="ED7D31">
              <a:lumMod val="20000"/>
              <a:lumOff val="80000"/>
            </a:srgbClr>
          </a:solidFill>
          <a:ln w="381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600" b="1" i="0" u="none" strike="noStrike" kern="0" cap="none" spc="0" normalizeH="0" baseline="0" noProof="0" dirty="0">
                <a:ln>
                  <a:noFill/>
                </a:ln>
                <a:solidFill>
                  <a:srgbClr val="ED7D31"/>
                </a:solidFill>
                <a:effectLst/>
                <a:uLnTx/>
                <a:uFillTx/>
                <a:latin typeface="Calibri" panose="020F0502020204030204"/>
                <a:ea typeface="+mn-ea"/>
                <a:cs typeface="+mn-cs"/>
              </a:rPr>
              <a:t>Detailed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600" b="1" i="0" u="none" strike="noStrike" kern="0" cap="none" spc="0" normalizeH="0" baseline="0" noProof="0" dirty="0">
                <a:ln>
                  <a:noFill/>
                </a:ln>
                <a:solidFill>
                  <a:srgbClr val="ED7D31"/>
                </a:solidFill>
                <a:effectLst/>
                <a:uLnTx/>
                <a:uFillTx/>
                <a:latin typeface="Calibri" panose="020F0502020204030204"/>
                <a:ea typeface="+mn-ea"/>
                <a:cs typeface="+mn-cs"/>
              </a:rPr>
              <a:t>Outliner</a:t>
            </a:r>
          </a:p>
        </p:txBody>
      </p:sp>
      <p:cxnSp>
        <p:nvCxnSpPr>
          <p:cNvPr id="39" name="Straight Connector 38">
            <a:extLst>
              <a:ext uri="{FF2B5EF4-FFF2-40B4-BE49-F238E27FC236}">
                <a16:creationId xmlns:a16="http://schemas.microsoft.com/office/drawing/2014/main" id="{8F231449-C028-DCF5-70EF-873E223B7D18}"/>
              </a:ext>
            </a:extLst>
          </p:cNvPr>
          <p:cNvCxnSpPr>
            <a:cxnSpLocks/>
          </p:cNvCxnSpPr>
          <p:nvPr/>
        </p:nvCxnSpPr>
        <p:spPr>
          <a:xfrm flipH="1">
            <a:off x="3434065" y="2518971"/>
            <a:ext cx="2" cy="570173"/>
          </a:xfrm>
          <a:prstGeom prst="line">
            <a:avLst/>
          </a:prstGeom>
          <a:noFill/>
          <a:ln w="25400" cap="flat" cmpd="sng" algn="ctr">
            <a:solidFill>
              <a:srgbClr val="ED7D31"/>
            </a:solidFill>
            <a:prstDash val="sysDash"/>
            <a:miter lim="800000"/>
          </a:ln>
          <a:effectLst/>
        </p:spPr>
      </p:cxnSp>
      <p:sp>
        <p:nvSpPr>
          <p:cNvPr id="19" name="TextBox 18">
            <a:extLst>
              <a:ext uri="{FF2B5EF4-FFF2-40B4-BE49-F238E27FC236}">
                <a16:creationId xmlns:a16="http://schemas.microsoft.com/office/drawing/2014/main" id="{F633781E-F407-FD59-EC44-47AF0697DC58}"/>
              </a:ext>
            </a:extLst>
          </p:cNvPr>
          <p:cNvSpPr txBox="1"/>
          <p:nvPr/>
        </p:nvSpPr>
        <p:spPr>
          <a:xfrm>
            <a:off x="6611335" y="3658289"/>
            <a:ext cx="3269928" cy="144655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rPr>
              <a:t>… </a:t>
            </a:r>
            <a:r>
              <a:rPr lang="en-US" sz="2200" kern="0" dirty="0">
                <a:solidFill>
                  <a:prstClr val="black"/>
                </a:solidFill>
              </a:rPr>
              <a:t>After getting her coffee, </a:t>
            </a:r>
            <a:r>
              <a:rPr kumimoji="0" lang="en-US" sz="2200" b="0" i="0" u="none" strike="noStrike" kern="0" cap="none" spc="0" normalizeH="0" baseline="0" noProof="0" dirty="0">
                <a:ln>
                  <a:noFill/>
                </a:ln>
                <a:solidFill>
                  <a:prstClr val="black"/>
                </a:solidFill>
                <a:effectLst/>
                <a:uLnTx/>
                <a:uFillTx/>
              </a:rPr>
              <a:t>Jenna walked up to Brian’s table and greeted him with a smile …</a:t>
            </a:r>
          </a:p>
        </p:txBody>
      </p:sp>
    </p:spTree>
    <p:extLst>
      <p:ext uri="{BB962C8B-B14F-4D97-AF65-F5344CB8AC3E}">
        <p14:creationId xmlns:p14="http://schemas.microsoft.com/office/powerpoint/2010/main" val="3992645535"/>
      </p:ext>
    </p:extLst>
  </p:cSld>
  <p:clrMapOvr>
    <a:masterClrMapping/>
  </p:clrMapOvr>
  <mc:AlternateContent xmlns:mc="http://schemas.openxmlformats.org/markup-compatibility/2006" xmlns:p14="http://schemas.microsoft.com/office/powerpoint/2010/main">
    <mc:Choice Requires="p14">
      <p:transition spd="slow" p14:dur="2000" advTm="19533"/>
    </mc:Choice>
    <mc:Fallback xmlns="">
      <p:transition spd="slow" advTm="19533"/>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ACC8D-EF33-DCE3-C5B1-6C51C544D470}"/>
              </a:ext>
            </a:extLst>
          </p:cNvPr>
          <p:cNvSpPr>
            <a:spLocks noGrp="1"/>
          </p:cNvSpPr>
          <p:nvPr>
            <p:ph type="title"/>
          </p:nvPr>
        </p:nvSpPr>
        <p:spPr/>
        <p:txBody>
          <a:bodyPr/>
          <a:lstStyle/>
          <a:p>
            <a:r>
              <a:rPr lang="en-US" dirty="0"/>
              <a:t>Example: Detailed Outline</a:t>
            </a:r>
          </a:p>
        </p:txBody>
      </p:sp>
    </p:spTree>
    <p:extLst>
      <p:ext uri="{BB962C8B-B14F-4D97-AF65-F5344CB8AC3E}">
        <p14:creationId xmlns:p14="http://schemas.microsoft.com/office/powerpoint/2010/main" val="166719006"/>
      </p:ext>
    </p:extLst>
  </p:cSld>
  <p:clrMapOvr>
    <a:masterClrMapping/>
  </p:clrMapOvr>
  <mc:AlternateContent xmlns:mc="http://schemas.openxmlformats.org/markup-compatibility/2006" xmlns:p14="http://schemas.microsoft.com/office/powerpoint/2010/main">
    <mc:Choice Requires="p14">
      <p:transition spd="slow" p14:dur="2000" advTm="1500"/>
    </mc:Choice>
    <mc:Fallback xmlns="">
      <p:transition spd="slow" advTm="15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07C58-33F1-9B94-BAC0-D561A56A26D5}"/>
              </a:ext>
            </a:extLst>
          </p:cNvPr>
          <p:cNvSpPr>
            <a:spLocks noGrp="1"/>
          </p:cNvSpPr>
          <p:nvPr>
            <p:ph type="title"/>
          </p:nvPr>
        </p:nvSpPr>
        <p:spPr/>
        <p:txBody>
          <a:bodyPr/>
          <a:lstStyle/>
          <a:p>
            <a:r>
              <a:rPr lang="en-US" dirty="0"/>
              <a:t>Example: Detailed Outline</a:t>
            </a:r>
          </a:p>
        </p:txBody>
      </p:sp>
      <p:sp>
        <p:nvSpPr>
          <p:cNvPr id="8" name="Rounded Rectangle 7">
            <a:extLst>
              <a:ext uri="{FF2B5EF4-FFF2-40B4-BE49-F238E27FC236}">
                <a16:creationId xmlns:a16="http://schemas.microsoft.com/office/drawing/2014/main" id="{78B5393B-3F37-32EA-6449-8B81C30FA79F}"/>
              </a:ext>
            </a:extLst>
          </p:cNvPr>
          <p:cNvSpPr/>
          <p:nvPr/>
        </p:nvSpPr>
        <p:spPr>
          <a:xfrm>
            <a:off x="1386678" y="1246910"/>
            <a:ext cx="9418644" cy="5464848"/>
          </a:xfrm>
          <a:prstGeom prst="roundRect">
            <a:avLst>
              <a:gd name="adj" fmla="val 2975"/>
            </a:avLst>
          </a:prstGeom>
          <a:solidFill>
            <a:schemeClr val="bg1"/>
          </a:solidFill>
          <a:ln w="38100">
            <a:solidFill>
              <a:srgbClr val="4371C5"/>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a:p>
        </p:txBody>
      </p:sp>
      <p:sp>
        <p:nvSpPr>
          <p:cNvPr id="9" name="TextBox 8">
            <a:extLst>
              <a:ext uri="{FF2B5EF4-FFF2-40B4-BE49-F238E27FC236}">
                <a16:creationId xmlns:a16="http://schemas.microsoft.com/office/drawing/2014/main" id="{DC9B291A-8366-4EE5-C81E-9FDB7057CAB6}"/>
              </a:ext>
            </a:extLst>
          </p:cNvPr>
          <p:cNvSpPr txBox="1"/>
          <p:nvPr/>
        </p:nvSpPr>
        <p:spPr>
          <a:xfrm>
            <a:off x="2983684" y="1246910"/>
            <a:ext cx="7821637" cy="3970318"/>
          </a:xfrm>
          <a:prstGeom prst="rect">
            <a:avLst/>
          </a:prstGeom>
          <a:noFill/>
        </p:spPr>
        <p:txBody>
          <a:bodyPr wrap="square" rtlCol="0">
            <a:spAutoFit/>
          </a:bodyPr>
          <a:lstStyle/>
          <a:p>
            <a:pPr marL="342900" lvl="1" indent="-342900">
              <a:buAutoNum type="arabicPeriod"/>
            </a:pPr>
            <a:r>
              <a:rPr lang="en-US" sz="1400" dirty="0">
                <a:latin typeface="Courier New" panose="02070309020205020404" pitchFamily="49" charset="0"/>
                <a:cs typeface="Courier New" panose="02070309020205020404" pitchFamily="49" charset="0"/>
              </a:rPr>
              <a:t>Jenna meets Brian and immediately feels drawn to him. </a:t>
            </a:r>
          </a:p>
          <a:p>
            <a:pPr marL="800100" lvl="2" indent="-342900">
              <a:buAutoNum type="alphaLcPeriod" startAt="2"/>
            </a:pPr>
            <a:endParaRPr lang="en-US" sz="1400" dirty="0">
              <a:latin typeface="Courier New" panose="02070309020205020404" pitchFamily="49" charset="0"/>
              <a:cs typeface="Courier New" panose="02070309020205020404" pitchFamily="49" charset="0"/>
            </a:endParaRPr>
          </a:p>
          <a:p>
            <a:pPr marL="800100" lvl="2" indent="-342900">
              <a:buAutoNum type="alphaLcPeriod" startAt="2"/>
            </a:pPr>
            <a:endParaRPr lang="en-US" sz="1400" dirty="0">
              <a:latin typeface="Courier New" panose="02070309020205020404" pitchFamily="49" charset="0"/>
              <a:cs typeface="Courier New" panose="02070309020205020404" pitchFamily="49" charset="0"/>
            </a:endParaRPr>
          </a:p>
          <a:p>
            <a:pPr marL="800100" lvl="2" indent="-342900">
              <a:buAutoNum type="alphaLcPeriod" startAt="2"/>
            </a:pPr>
            <a:endParaRPr lang="en-US" sz="1400" dirty="0">
              <a:latin typeface="Courier New" panose="02070309020205020404" pitchFamily="49" charset="0"/>
              <a:cs typeface="Courier New" panose="02070309020205020404" pitchFamily="49" charset="0"/>
            </a:endParaRPr>
          </a:p>
          <a:p>
            <a:pPr marL="800100" lvl="2" indent="-342900">
              <a:buAutoNum type="alphaLcPeriod" startAt="2"/>
            </a:pPr>
            <a:endParaRPr lang="en-US" sz="1400" dirty="0">
              <a:latin typeface="Courier New" panose="02070309020205020404" pitchFamily="49" charset="0"/>
              <a:cs typeface="Courier New" panose="02070309020205020404" pitchFamily="49" charset="0"/>
            </a:endParaRPr>
          </a:p>
          <a:p>
            <a:pPr marL="800100" lvl="2" indent="-342900">
              <a:buAutoNum type="alphaLcPeriod" startAt="2"/>
            </a:pPr>
            <a:endParaRPr lang="en-US" sz="1400" dirty="0">
              <a:latin typeface="Courier New" panose="02070309020205020404" pitchFamily="49" charset="0"/>
              <a:cs typeface="Courier New" panose="02070309020205020404" pitchFamily="49" charset="0"/>
            </a:endParaRPr>
          </a:p>
          <a:p>
            <a:pPr marL="800100" lvl="2" indent="-342900">
              <a:buAutoNum type="alphaLcPeriod" startAt="2"/>
            </a:pPr>
            <a:endParaRPr lang="en-US" sz="1400" dirty="0">
              <a:latin typeface="Courier New" panose="02070309020205020404" pitchFamily="49" charset="0"/>
              <a:cs typeface="Courier New" panose="02070309020205020404" pitchFamily="49" charset="0"/>
            </a:endParaRPr>
          </a:p>
          <a:p>
            <a:pPr marL="342900" lvl="1" indent="-342900">
              <a:buAutoNum type="arabicPeriod"/>
            </a:pPr>
            <a:r>
              <a:rPr lang="en-US" sz="1400" dirty="0">
                <a:latin typeface="Courier New" panose="02070309020205020404" pitchFamily="49" charset="0"/>
                <a:cs typeface="Courier New" panose="02070309020205020404" pitchFamily="49" charset="0"/>
              </a:rPr>
              <a:t>Jenna starts to think marriage isn’t so bad after all when Brian seems like the perfect man for her.  </a:t>
            </a:r>
          </a:p>
          <a:p>
            <a:pPr marL="857250" lvl="2" indent="-400050">
              <a:buFont typeface="+mj-lt"/>
              <a:buAutoNum type="alphaLcPeriod"/>
            </a:pPr>
            <a:endParaRPr lang="en-US" sz="1400" dirty="0">
              <a:latin typeface="Courier New" panose="02070309020205020404" pitchFamily="49" charset="0"/>
              <a:cs typeface="Courier New" panose="02070309020205020404" pitchFamily="49" charset="0"/>
            </a:endParaRPr>
          </a:p>
          <a:p>
            <a:pPr marL="857250" lvl="2" indent="-400050">
              <a:buFont typeface="+mj-lt"/>
              <a:buAutoNum type="alphaLcPeriod"/>
            </a:pPr>
            <a:endParaRPr lang="en-US" sz="1400" dirty="0">
              <a:latin typeface="Courier New" panose="02070309020205020404" pitchFamily="49" charset="0"/>
              <a:cs typeface="Courier New" panose="02070309020205020404" pitchFamily="49" charset="0"/>
            </a:endParaRPr>
          </a:p>
          <a:p>
            <a:pPr marL="857250" lvl="2" indent="-400050">
              <a:buFont typeface="+mj-lt"/>
              <a:buAutoNum type="alphaLcPeriod"/>
            </a:pPr>
            <a:endParaRPr lang="en-US" sz="1400" dirty="0">
              <a:latin typeface="Courier New" panose="02070309020205020404" pitchFamily="49" charset="0"/>
              <a:cs typeface="Courier New" panose="02070309020205020404" pitchFamily="49" charset="0"/>
            </a:endParaRPr>
          </a:p>
          <a:p>
            <a:pPr marL="857250" lvl="2" indent="-400050">
              <a:buFont typeface="+mj-lt"/>
              <a:buAutoNum type="alphaLcPeriod"/>
            </a:pPr>
            <a:endParaRPr lang="en-US" sz="1400" dirty="0">
              <a:latin typeface="Courier New" panose="02070309020205020404" pitchFamily="49" charset="0"/>
              <a:cs typeface="Courier New" panose="02070309020205020404" pitchFamily="49" charset="0"/>
            </a:endParaRPr>
          </a:p>
          <a:p>
            <a:pPr marL="857250" lvl="2" indent="-400050">
              <a:buFont typeface="+mj-lt"/>
              <a:buAutoNum type="alphaLcPeriod"/>
            </a:pPr>
            <a:endParaRPr lang="en-US" sz="1400" dirty="0">
              <a:latin typeface="Courier New" panose="02070309020205020404" pitchFamily="49" charset="0"/>
              <a:cs typeface="Courier New" panose="02070309020205020404" pitchFamily="49" charset="0"/>
            </a:endParaRPr>
          </a:p>
          <a:p>
            <a:pPr marL="400050" lvl="1" indent="-400050">
              <a:buFont typeface="+mj-lt"/>
              <a:buAutoNum type="arabicPeriod"/>
            </a:pPr>
            <a:r>
              <a:rPr lang="en-US" sz="1400" dirty="0">
                <a:latin typeface="Courier New" panose="02070309020205020404" pitchFamily="49" charset="0"/>
                <a:cs typeface="Courier New" panose="02070309020205020404" pitchFamily="49" charset="0"/>
              </a:rPr>
              <a:t>However, when Brian’s ex shows up and tries to win him back, Jenna realizes it’s better to be alone than with someone who doesn’t truly love you. </a:t>
            </a:r>
          </a:p>
          <a:p>
            <a:pPr marL="400050" lvl="1" indent="-400050">
              <a:buFont typeface="+mj-lt"/>
              <a:buAutoNum type="arabicPeriod"/>
            </a:pPr>
            <a:endParaRPr lang="en-US" sz="1400" dirty="0">
              <a:solidFill>
                <a:srgbClr val="4371C5"/>
              </a:solidFill>
              <a:latin typeface="Courier New" panose="02070309020205020404" pitchFamily="49" charset="0"/>
              <a:cs typeface="Courier New" panose="02070309020205020404" pitchFamily="49" charset="0"/>
            </a:endParaRPr>
          </a:p>
        </p:txBody>
      </p:sp>
      <p:sp>
        <p:nvSpPr>
          <p:cNvPr id="12" name="Round Same Side Corner Rectangle 11">
            <a:extLst>
              <a:ext uri="{FF2B5EF4-FFF2-40B4-BE49-F238E27FC236}">
                <a16:creationId xmlns:a16="http://schemas.microsoft.com/office/drawing/2014/main" id="{348D526B-FEA5-67BF-ED84-A82C620E1F77}"/>
              </a:ext>
            </a:extLst>
          </p:cNvPr>
          <p:cNvSpPr/>
          <p:nvPr/>
        </p:nvSpPr>
        <p:spPr>
          <a:xfrm rot="16200000">
            <a:off x="-547243" y="3180831"/>
            <a:ext cx="5464848" cy="1597006"/>
          </a:xfrm>
          <a:prstGeom prst="round2SameRect">
            <a:avLst>
              <a:gd name="adj1" fmla="val 11418"/>
              <a:gd name="adj2" fmla="val 0"/>
            </a:avLst>
          </a:prstGeom>
          <a:solidFill>
            <a:srgbClr val="F3F6FC"/>
          </a:solidFill>
          <a:ln w="38100">
            <a:solidFill>
              <a:srgbClr val="4371C5"/>
            </a:solidFill>
            <a:tailEnd type="none"/>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C5B7988D-535C-31CB-1BB6-8A048535FE8B}"/>
              </a:ext>
            </a:extLst>
          </p:cNvPr>
          <p:cNvSpPr txBox="1"/>
          <p:nvPr/>
        </p:nvSpPr>
        <p:spPr>
          <a:xfrm>
            <a:off x="1670239" y="3656301"/>
            <a:ext cx="1055097" cy="430887"/>
          </a:xfrm>
          <a:prstGeom prst="rect">
            <a:avLst/>
          </a:prstGeom>
          <a:noFill/>
        </p:spPr>
        <p:txBody>
          <a:bodyPr wrap="none" rtlCol="0">
            <a:spAutoFit/>
          </a:bodyPr>
          <a:lstStyle/>
          <a:p>
            <a:r>
              <a:rPr lang="en-US" sz="2200" b="1" dirty="0">
                <a:solidFill>
                  <a:srgbClr val="4371C5"/>
                </a:solidFill>
              </a:rPr>
              <a:t>Outline</a:t>
            </a:r>
          </a:p>
        </p:txBody>
      </p:sp>
    </p:spTree>
    <p:extLst>
      <p:ext uri="{BB962C8B-B14F-4D97-AF65-F5344CB8AC3E}">
        <p14:creationId xmlns:p14="http://schemas.microsoft.com/office/powerpoint/2010/main" val="119868082"/>
      </p:ext>
    </p:extLst>
  </p:cSld>
  <p:clrMapOvr>
    <a:masterClrMapping/>
  </p:clrMapOvr>
  <mc:AlternateContent xmlns:mc="http://schemas.openxmlformats.org/markup-compatibility/2006" xmlns:p14="http://schemas.microsoft.com/office/powerpoint/2010/main">
    <mc:Choice Requires="p14">
      <p:transition spd="slow" p14:dur="2000" advTm="12900"/>
    </mc:Choice>
    <mc:Fallback xmlns="">
      <p:transition spd="slow" advTm="129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30F2C-F59B-A3B5-6BB0-AADEF34A9191}"/>
              </a:ext>
            </a:extLst>
          </p:cNvPr>
          <p:cNvSpPr>
            <a:spLocks noGrp="1"/>
          </p:cNvSpPr>
          <p:nvPr>
            <p:ph type="title"/>
          </p:nvPr>
        </p:nvSpPr>
        <p:spPr/>
        <p:txBody>
          <a:bodyPr/>
          <a:lstStyle/>
          <a:p>
            <a:r>
              <a:rPr lang="en-US" dirty="0"/>
              <a:t>Task Setup</a:t>
            </a:r>
          </a:p>
        </p:txBody>
      </p:sp>
    </p:spTree>
    <p:extLst>
      <p:ext uri="{BB962C8B-B14F-4D97-AF65-F5344CB8AC3E}">
        <p14:creationId xmlns:p14="http://schemas.microsoft.com/office/powerpoint/2010/main" val="3090867520"/>
      </p:ext>
    </p:extLst>
  </p:cSld>
  <p:clrMapOvr>
    <a:masterClrMapping/>
  </p:clrMapOvr>
  <mc:AlternateContent xmlns:mc="http://schemas.openxmlformats.org/markup-compatibility/2006" xmlns:p14="http://schemas.microsoft.com/office/powerpoint/2010/main">
    <mc:Choice Requires="p14">
      <p:transition spd="slow" p14:dur="2000" advTm="3166"/>
    </mc:Choice>
    <mc:Fallback xmlns="">
      <p:transition spd="slow" advTm="316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07C58-33F1-9B94-BAC0-D561A56A26D5}"/>
              </a:ext>
            </a:extLst>
          </p:cNvPr>
          <p:cNvSpPr>
            <a:spLocks noGrp="1"/>
          </p:cNvSpPr>
          <p:nvPr>
            <p:ph type="title"/>
          </p:nvPr>
        </p:nvSpPr>
        <p:spPr/>
        <p:txBody>
          <a:bodyPr/>
          <a:lstStyle/>
          <a:p>
            <a:r>
              <a:rPr lang="en-US" dirty="0"/>
              <a:t>Example: Detailed Outline</a:t>
            </a:r>
          </a:p>
        </p:txBody>
      </p:sp>
      <p:sp>
        <p:nvSpPr>
          <p:cNvPr id="8" name="Rounded Rectangle 7">
            <a:extLst>
              <a:ext uri="{FF2B5EF4-FFF2-40B4-BE49-F238E27FC236}">
                <a16:creationId xmlns:a16="http://schemas.microsoft.com/office/drawing/2014/main" id="{78B5393B-3F37-32EA-6449-8B81C30FA79F}"/>
              </a:ext>
            </a:extLst>
          </p:cNvPr>
          <p:cNvSpPr/>
          <p:nvPr/>
        </p:nvSpPr>
        <p:spPr>
          <a:xfrm>
            <a:off x="1386678" y="1246910"/>
            <a:ext cx="9418644" cy="5464848"/>
          </a:xfrm>
          <a:prstGeom prst="roundRect">
            <a:avLst>
              <a:gd name="adj" fmla="val 2975"/>
            </a:avLst>
          </a:prstGeom>
          <a:solidFill>
            <a:schemeClr val="bg1"/>
          </a:solidFill>
          <a:ln w="38100">
            <a:solidFill>
              <a:srgbClr val="4371C5"/>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a:p>
        </p:txBody>
      </p:sp>
      <p:sp>
        <p:nvSpPr>
          <p:cNvPr id="9" name="TextBox 8">
            <a:extLst>
              <a:ext uri="{FF2B5EF4-FFF2-40B4-BE49-F238E27FC236}">
                <a16:creationId xmlns:a16="http://schemas.microsoft.com/office/drawing/2014/main" id="{DC9B291A-8366-4EE5-C81E-9FDB7057CAB6}"/>
              </a:ext>
            </a:extLst>
          </p:cNvPr>
          <p:cNvSpPr txBox="1"/>
          <p:nvPr/>
        </p:nvSpPr>
        <p:spPr>
          <a:xfrm>
            <a:off x="2983684" y="1246910"/>
            <a:ext cx="7821637" cy="3970318"/>
          </a:xfrm>
          <a:prstGeom prst="rect">
            <a:avLst/>
          </a:prstGeom>
          <a:noFill/>
        </p:spPr>
        <p:txBody>
          <a:bodyPr wrap="square" rtlCol="0">
            <a:spAutoFit/>
          </a:bodyPr>
          <a:lstStyle/>
          <a:p>
            <a:pPr marL="342900" lvl="1" indent="-342900">
              <a:buAutoNum type="arabicPeriod"/>
            </a:pPr>
            <a:r>
              <a:rPr lang="en-US" sz="1400" dirty="0">
                <a:solidFill>
                  <a:schemeClr val="bg1">
                    <a:lumMod val="75000"/>
                  </a:schemeClr>
                </a:solidFill>
                <a:latin typeface="Courier New" panose="02070309020205020404" pitchFamily="49" charset="0"/>
                <a:cs typeface="Courier New" panose="02070309020205020404" pitchFamily="49" charset="0"/>
              </a:rPr>
              <a:t>Jenna meets Brian and immediately feels drawn to him. </a:t>
            </a:r>
          </a:p>
          <a:p>
            <a:pPr marL="800100" lvl="2" indent="-342900">
              <a:buAutoNum type="alphaLcPeriod"/>
            </a:pPr>
            <a:r>
              <a:rPr lang="en-US" sz="1400" dirty="0">
                <a:latin typeface="Courier New" panose="02070309020205020404" pitchFamily="49" charset="0"/>
                <a:cs typeface="Courier New" panose="02070309020205020404" pitchFamily="49" charset="0"/>
              </a:rPr>
              <a:t>Jenna meets Brian and feels an instant connection to him.</a:t>
            </a:r>
          </a:p>
          <a:p>
            <a:pPr marL="800100" lvl="2" indent="-342900">
              <a:buAutoNum type="alphaLcPeriod" startAt="2"/>
            </a:pPr>
            <a:endParaRPr lang="en-US" sz="1400" dirty="0">
              <a:latin typeface="Courier New" panose="02070309020205020404" pitchFamily="49" charset="0"/>
              <a:cs typeface="Courier New" panose="02070309020205020404" pitchFamily="49" charset="0"/>
            </a:endParaRPr>
          </a:p>
          <a:p>
            <a:pPr marL="800100" lvl="2" indent="-342900">
              <a:buAutoNum type="alphaLcPeriod" startAt="2"/>
            </a:pPr>
            <a:endParaRPr lang="en-US" sz="1400" dirty="0">
              <a:latin typeface="Courier New" panose="02070309020205020404" pitchFamily="49" charset="0"/>
              <a:cs typeface="Courier New" panose="02070309020205020404" pitchFamily="49" charset="0"/>
            </a:endParaRPr>
          </a:p>
          <a:p>
            <a:pPr marL="800100" lvl="2" indent="-342900">
              <a:buAutoNum type="alphaLcPeriod" startAt="2"/>
            </a:pPr>
            <a:endParaRPr lang="en-US" sz="1400" dirty="0">
              <a:latin typeface="Courier New" panose="02070309020205020404" pitchFamily="49" charset="0"/>
              <a:cs typeface="Courier New" panose="02070309020205020404" pitchFamily="49" charset="0"/>
            </a:endParaRPr>
          </a:p>
          <a:p>
            <a:pPr marL="800100" lvl="2" indent="-342900">
              <a:buAutoNum type="alphaLcPeriod" startAt="2"/>
            </a:pPr>
            <a:endParaRPr lang="en-US" sz="1400" dirty="0">
              <a:latin typeface="Courier New" panose="02070309020205020404" pitchFamily="49" charset="0"/>
              <a:cs typeface="Courier New" panose="02070309020205020404" pitchFamily="49" charset="0"/>
            </a:endParaRPr>
          </a:p>
          <a:p>
            <a:pPr marL="800100" lvl="2" indent="-342900">
              <a:buAutoNum type="alphaLcPeriod" startAt="2"/>
            </a:pPr>
            <a:endParaRPr lang="en-US" sz="1400" dirty="0">
              <a:latin typeface="Courier New" panose="02070309020205020404" pitchFamily="49" charset="0"/>
              <a:cs typeface="Courier New" panose="02070309020205020404" pitchFamily="49" charset="0"/>
            </a:endParaRPr>
          </a:p>
          <a:p>
            <a:pPr marL="342900" lvl="1" indent="-342900">
              <a:buAutoNum type="arabicPeriod"/>
            </a:pPr>
            <a:r>
              <a:rPr lang="en-US" sz="1400" dirty="0">
                <a:solidFill>
                  <a:schemeClr val="bg1">
                    <a:lumMod val="75000"/>
                  </a:schemeClr>
                </a:solidFill>
                <a:latin typeface="Courier New" panose="02070309020205020404" pitchFamily="49" charset="0"/>
                <a:cs typeface="Courier New" panose="02070309020205020404" pitchFamily="49" charset="0"/>
              </a:rPr>
              <a:t>Jenna starts to think marriage isn’t so bad after all when Brian seems like the perfect man for her.  </a:t>
            </a:r>
          </a:p>
          <a:p>
            <a:pPr marL="857250" lvl="2" indent="-400050">
              <a:buFont typeface="+mj-lt"/>
              <a:buAutoNum type="alphaLcPeriod"/>
            </a:pPr>
            <a:endParaRPr lang="en-US" sz="1400" dirty="0">
              <a:latin typeface="Courier New" panose="02070309020205020404" pitchFamily="49" charset="0"/>
              <a:cs typeface="Courier New" panose="02070309020205020404" pitchFamily="49" charset="0"/>
            </a:endParaRPr>
          </a:p>
          <a:p>
            <a:pPr marL="857250" lvl="2" indent="-400050">
              <a:buFont typeface="+mj-lt"/>
              <a:buAutoNum type="alphaLcPeriod"/>
            </a:pPr>
            <a:endParaRPr lang="en-US" sz="1400" dirty="0">
              <a:latin typeface="Courier New" panose="02070309020205020404" pitchFamily="49" charset="0"/>
              <a:cs typeface="Courier New" panose="02070309020205020404" pitchFamily="49" charset="0"/>
            </a:endParaRPr>
          </a:p>
          <a:p>
            <a:pPr marL="857250" lvl="2" indent="-400050">
              <a:buFont typeface="+mj-lt"/>
              <a:buAutoNum type="alphaLcPeriod"/>
            </a:pPr>
            <a:endParaRPr lang="en-US" sz="1400" dirty="0">
              <a:latin typeface="Courier New" panose="02070309020205020404" pitchFamily="49" charset="0"/>
              <a:cs typeface="Courier New" panose="02070309020205020404" pitchFamily="49" charset="0"/>
            </a:endParaRPr>
          </a:p>
          <a:p>
            <a:pPr marL="857250" lvl="2" indent="-400050">
              <a:buFont typeface="+mj-lt"/>
              <a:buAutoNum type="alphaLcPeriod"/>
            </a:pPr>
            <a:endParaRPr lang="en-US" sz="1400" dirty="0">
              <a:latin typeface="Courier New" panose="02070309020205020404" pitchFamily="49" charset="0"/>
              <a:cs typeface="Courier New" panose="02070309020205020404" pitchFamily="49" charset="0"/>
            </a:endParaRPr>
          </a:p>
          <a:p>
            <a:pPr marL="857250" lvl="2" indent="-400050">
              <a:buFont typeface="+mj-lt"/>
              <a:buAutoNum type="alphaLcPeriod"/>
            </a:pPr>
            <a:endParaRPr lang="en-US" sz="1400" dirty="0">
              <a:latin typeface="Courier New" panose="02070309020205020404" pitchFamily="49" charset="0"/>
              <a:cs typeface="Courier New" panose="02070309020205020404" pitchFamily="49" charset="0"/>
            </a:endParaRPr>
          </a:p>
          <a:p>
            <a:pPr marL="400050" lvl="1" indent="-400050">
              <a:buFont typeface="+mj-lt"/>
              <a:buAutoNum type="arabicPeriod"/>
            </a:pPr>
            <a:r>
              <a:rPr lang="en-US" sz="1400" dirty="0">
                <a:solidFill>
                  <a:schemeClr val="bg1">
                    <a:lumMod val="75000"/>
                  </a:schemeClr>
                </a:solidFill>
                <a:latin typeface="Courier New" panose="02070309020205020404" pitchFamily="49" charset="0"/>
                <a:cs typeface="Courier New" panose="02070309020205020404" pitchFamily="49" charset="0"/>
              </a:rPr>
              <a:t>However, when Brian’s ex shows up and tries to win him back, Jenna realizes it’s better to be alone than with someone who doesn’t truly love you. </a:t>
            </a:r>
          </a:p>
          <a:p>
            <a:pPr marL="400050" lvl="1" indent="-400050">
              <a:buFont typeface="+mj-lt"/>
              <a:buAutoNum type="arabicPeriod"/>
            </a:pPr>
            <a:endParaRPr lang="en-US" sz="1400" dirty="0">
              <a:solidFill>
                <a:srgbClr val="4371C5"/>
              </a:solidFill>
              <a:latin typeface="Courier New" panose="02070309020205020404" pitchFamily="49" charset="0"/>
              <a:cs typeface="Courier New" panose="02070309020205020404" pitchFamily="49" charset="0"/>
            </a:endParaRPr>
          </a:p>
        </p:txBody>
      </p:sp>
      <p:sp>
        <p:nvSpPr>
          <p:cNvPr id="12" name="Round Same Side Corner Rectangle 11">
            <a:extLst>
              <a:ext uri="{FF2B5EF4-FFF2-40B4-BE49-F238E27FC236}">
                <a16:creationId xmlns:a16="http://schemas.microsoft.com/office/drawing/2014/main" id="{348D526B-FEA5-67BF-ED84-A82C620E1F77}"/>
              </a:ext>
            </a:extLst>
          </p:cNvPr>
          <p:cNvSpPr/>
          <p:nvPr/>
        </p:nvSpPr>
        <p:spPr>
          <a:xfrm rot="16200000">
            <a:off x="-547243" y="3180831"/>
            <a:ext cx="5464848" cy="1597006"/>
          </a:xfrm>
          <a:prstGeom prst="round2SameRect">
            <a:avLst>
              <a:gd name="adj1" fmla="val 11418"/>
              <a:gd name="adj2" fmla="val 0"/>
            </a:avLst>
          </a:prstGeom>
          <a:solidFill>
            <a:srgbClr val="F3F6FC"/>
          </a:solidFill>
          <a:ln w="38100">
            <a:solidFill>
              <a:srgbClr val="4371C5"/>
            </a:solidFill>
            <a:tailEnd type="none"/>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C5B7988D-535C-31CB-1BB6-8A048535FE8B}"/>
              </a:ext>
            </a:extLst>
          </p:cNvPr>
          <p:cNvSpPr txBox="1"/>
          <p:nvPr/>
        </p:nvSpPr>
        <p:spPr>
          <a:xfrm>
            <a:off x="1670239" y="3656301"/>
            <a:ext cx="1055097" cy="430887"/>
          </a:xfrm>
          <a:prstGeom prst="rect">
            <a:avLst/>
          </a:prstGeom>
          <a:noFill/>
        </p:spPr>
        <p:txBody>
          <a:bodyPr wrap="none" rtlCol="0">
            <a:spAutoFit/>
          </a:bodyPr>
          <a:lstStyle/>
          <a:p>
            <a:r>
              <a:rPr lang="en-US" sz="2200" b="1" dirty="0">
                <a:solidFill>
                  <a:srgbClr val="4371C5"/>
                </a:solidFill>
              </a:rPr>
              <a:t>Outline</a:t>
            </a:r>
          </a:p>
        </p:txBody>
      </p:sp>
    </p:spTree>
    <p:extLst>
      <p:ext uri="{BB962C8B-B14F-4D97-AF65-F5344CB8AC3E}">
        <p14:creationId xmlns:p14="http://schemas.microsoft.com/office/powerpoint/2010/main" val="4209351898"/>
      </p:ext>
    </p:extLst>
  </p:cSld>
  <p:clrMapOvr>
    <a:masterClrMapping/>
  </p:clrMapOvr>
  <mc:AlternateContent xmlns:mc="http://schemas.openxmlformats.org/markup-compatibility/2006" xmlns:p14="http://schemas.microsoft.com/office/powerpoint/2010/main">
    <mc:Choice Requires="p14">
      <p:transition spd="slow" p14:dur="2000" advTm="5333"/>
    </mc:Choice>
    <mc:Fallback xmlns="">
      <p:transition spd="slow" advTm="5333"/>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07C58-33F1-9B94-BAC0-D561A56A26D5}"/>
              </a:ext>
            </a:extLst>
          </p:cNvPr>
          <p:cNvSpPr>
            <a:spLocks noGrp="1"/>
          </p:cNvSpPr>
          <p:nvPr>
            <p:ph type="title"/>
          </p:nvPr>
        </p:nvSpPr>
        <p:spPr/>
        <p:txBody>
          <a:bodyPr/>
          <a:lstStyle/>
          <a:p>
            <a:r>
              <a:rPr lang="en-US" dirty="0"/>
              <a:t>Example: Detailed Outline</a:t>
            </a:r>
          </a:p>
        </p:txBody>
      </p:sp>
      <p:sp>
        <p:nvSpPr>
          <p:cNvPr id="8" name="Rounded Rectangle 7">
            <a:extLst>
              <a:ext uri="{FF2B5EF4-FFF2-40B4-BE49-F238E27FC236}">
                <a16:creationId xmlns:a16="http://schemas.microsoft.com/office/drawing/2014/main" id="{78B5393B-3F37-32EA-6449-8B81C30FA79F}"/>
              </a:ext>
            </a:extLst>
          </p:cNvPr>
          <p:cNvSpPr/>
          <p:nvPr/>
        </p:nvSpPr>
        <p:spPr>
          <a:xfrm>
            <a:off x="1386678" y="1246910"/>
            <a:ext cx="9418644" cy="5464848"/>
          </a:xfrm>
          <a:prstGeom prst="roundRect">
            <a:avLst>
              <a:gd name="adj" fmla="val 2975"/>
            </a:avLst>
          </a:prstGeom>
          <a:solidFill>
            <a:schemeClr val="bg1"/>
          </a:solidFill>
          <a:ln w="38100">
            <a:solidFill>
              <a:srgbClr val="4371C5"/>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a:p>
        </p:txBody>
      </p:sp>
      <p:sp>
        <p:nvSpPr>
          <p:cNvPr id="9" name="TextBox 8">
            <a:extLst>
              <a:ext uri="{FF2B5EF4-FFF2-40B4-BE49-F238E27FC236}">
                <a16:creationId xmlns:a16="http://schemas.microsoft.com/office/drawing/2014/main" id="{DC9B291A-8366-4EE5-C81E-9FDB7057CAB6}"/>
              </a:ext>
            </a:extLst>
          </p:cNvPr>
          <p:cNvSpPr txBox="1"/>
          <p:nvPr/>
        </p:nvSpPr>
        <p:spPr>
          <a:xfrm>
            <a:off x="2983684" y="1246910"/>
            <a:ext cx="7821637" cy="3970318"/>
          </a:xfrm>
          <a:prstGeom prst="rect">
            <a:avLst/>
          </a:prstGeom>
          <a:noFill/>
        </p:spPr>
        <p:txBody>
          <a:bodyPr wrap="square" rtlCol="0">
            <a:spAutoFit/>
          </a:bodyPr>
          <a:lstStyle/>
          <a:p>
            <a:pPr marL="342900" lvl="1" indent="-342900">
              <a:buAutoNum type="arabicPeriod"/>
            </a:pPr>
            <a:r>
              <a:rPr lang="en-US" sz="1400" dirty="0">
                <a:solidFill>
                  <a:schemeClr val="bg1">
                    <a:lumMod val="75000"/>
                  </a:schemeClr>
                </a:solidFill>
                <a:latin typeface="Courier New" panose="02070309020205020404" pitchFamily="49" charset="0"/>
                <a:cs typeface="Courier New" panose="02070309020205020404" pitchFamily="49" charset="0"/>
              </a:rPr>
              <a:t>Jenna meets Brian and immediately feels drawn to him. </a:t>
            </a:r>
          </a:p>
          <a:p>
            <a:pPr marL="800100" lvl="2" indent="-342900">
              <a:buAutoNum type="alphaLcPeriod"/>
            </a:pPr>
            <a:r>
              <a:rPr lang="en-US" sz="1400" dirty="0">
                <a:latin typeface="Courier New" panose="02070309020205020404" pitchFamily="49" charset="0"/>
                <a:cs typeface="Courier New" panose="02070309020205020404" pitchFamily="49" charset="0"/>
              </a:rPr>
              <a:t>Jenna meets Brian and feels an instant connection to him.</a:t>
            </a:r>
          </a:p>
          <a:p>
            <a:pPr marL="800100" lvl="2" indent="-342900">
              <a:buAutoNum type="alphaLcPeriod" startAt="2"/>
            </a:pPr>
            <a:r>
              <a:rPr lang="en-US" sz="1400" dirty="0">
                <a:latin typeface="Courier New" panose="02070309020205020404" pitchFamily="49" charset="0"/>
                <a:cs typeface="Courier New" panose="02070309020205020404" pitchFamily="49" charset="0"/>
              </a:rPr>
              <a:t>The two start dating and Jenna begins to fall in love. </a:t>
            </a:r>
          </a:p>
          <a:p>
            <a:pPr marL="800100" lvl="2" indent="-342900">
              <a:buAutoNum type="alphaLcPeriod" startAt="2"/>
            </a:pPr>
            <a:endParaRPr lang="en-US" sz="1400" dirty="0">
              <a:latin typeface="Courier New" panose="02070309020205020404" pitchFamily="49" charset="0"/>
              <a:cs typeface="Courier New" panose="02070309020205020404" pitchFamily="49" charset="0"/>
            </a:endParaRPr>
          </a:p>
          <a:p>
            <a:pPr marL="800100" lvl="2" indent="-342900">
              <a:buAutoNum type="alphaLcPeriod" startAt="2"/>
            </a:pPr>
            <a:endParaRPr lang="en-US" sz="1400" dirty="0">
              <a:latin typeface="Courier New" panose="02070309020205020404" pitchFamily="49" charset="0"/>
              <a:cs typeface="Courier New" panose="02070309020205020404" pitchFamily="49" charset="0"/>
            </a:endParaRPr>
          </a:p>
          <a:p>
            <a:pPr marL="800100" lvl="2" indent="-342900">
              <a:buAutoNum type="alphaLcPeriod" startAt="2"/>
            </a:pPr>
            <a:endParaRPr lang="en-US" sz="1400" dirty="0">
              <a:latin typeface="Courier New" panose="02070309020205020404" pitchFamily="49" charset="0"/>
              <a:cs typeface="Courier New" panose="02070309020205020404" pitchFamily="49" charset="0"/>
            </a:endParaRPr>
          </a:p>
          <a:p>
            <a:pPr marL="800100" lvl="2" indent="-342900">
              <a:buAutoNum type="alphaLcPeriod" startAt="2"/>
            </a:pPr>
            <a:endParaRPr lang="en-US" sz="1400" dirty="0">
              <a:latin typeface="Courier New" panose="02070309020205020404" pitchFamily="49" charset="0"/>
              <a:cs typeface="Courier New" panose="02070309020205020404" pitchFamily="49" charset="0"/>
            </a:endParaRPr>
          </a:p>
          <a:p>
            <a:pPr marL="342900" lvl="1" indent="-342900">
              <a:buAutoNum type="arabicPeriod"/>
            </a:pPr>
            <a:r>
              <a:rPr lang="en-US" sz="1400" dirty="0">
                <a:solidFill>
                  <a:schemeClr val="bg1">
                    <a:lumMod val="75000"/>
                  </a:schemeClr>
                </a:solidFill>
                <a:latin typeface="Courier New" panose="02070309020205020404" pitchFamily="49" charset="0"/>
                <a:cs typeface="Courier New" panose="02070309020205020404" pitchFamily="49" charset="0"/>
              </a:rPr>
              <a:t>Jenna starts to think marriage isn’t so bad after all when Brian seems like the perfect man for her.  </a:t>
            </a:r>
          </a:p>
          <a:p>
            <a:pPr marL="857250" lvl="2" indent="-400050">
              <a:buFont typeface="+mj-lt"/>
              <a:buAutoNum type="alphaLcPeriod"/>
            </a:pPr>
            <a:endParaRPr lang="en-US" sz="1400" dirty="0">
              <a:latin typeface="Courier New" panose="02070309020205020404" pitchFamily="49" charset="0"/>
              <a:cs typeface="Courier New" panose="02070309020205020404" pitchFamily="49" charset="0"/>
            </a:endParaRPr>
          </a:p>
          <a:p>
            <a:pPr marL="857250" lvl="2" indent="-400050">
              <a:buFont typeface="+mj-lt"/>
              <a:buAutoNum type="alphaLcPeriod"/>
            </a:pPr>
            <a:endParaRPr lang="en-US" sz="1400" dirty="0">
              <a:latin typeface="Courier New" panose="02070309020205020404" pitchFamily="49" charset="0"/>
              <a:cs typeface="Courier New" panose="02070309020205020404" pitchFamily="49" charset="0"/>
            </a:endParaRPr>
          </a:p>
          <a:p>
            <a:pPr marL="857250" lvl="2" indent="-400050">
              <a:buFont typeface="+mj-lt"/>
              <a:buAutoNum type="alphaLcPeriod"/>
            </a:pPr>
            <a:endParaRPr lang="en-US" sz="1400" dirty="0">
              <a:latin typeface="Courier New" panose="02070309020205020404" pitchFamily="49" charset="0"/>
              <a:cs typeface="Courier New" panose="02070309020205020404" pitchFamily="49" charset="0"/>
            </a:endParaRPr>
          </a:p>
          <a:p>
            <a:pPr marL="857250" lvl="2" indent="-400050">
              <a:buFont typeface="+mj-lt"/>
              <a:buAutoNum type="alphaLcPeriod"/>
            </a:pPr>
            <a:endParaRPr lang="en-US" sz="1400" dirty="0">
              <a:latin typeface="Courier New" panose="02070309020205020404" pitchFamily="49" charset="0"/>
              <a:cs typeface="Courier New" panose="02070309020205020404" pitchFamily="49" charset="0"/>
            </a:endParaRPr>
          </a:p>
          <a:p>
            <a:pPr marL="857250" lvl="2" indent="-400050">
              <a:buFont typeface="+mj-lt"/>
              <a:buAutoNum type="alphaLcPeriod"/>
            </a:pPr>
            <a:endParaRPr lang="en-US" sz="1400" dirty="0">
              <a:latin typeface="Courier New" panose="02070309020205020404" pitchFamily="49" charset="0"/>
              <a:cs typeface="Courier New" panose="02070309020205020404" pitchFamily="49" charset="0"/>
            </a:endParaRPr>
          </a:p>
          <a:p>
            <a:pPr marL="400050" lvl="1" indent="-400050">
              <a:buFont typeface="+mj-lt"/>
              <a:buAutoNum type="arabicPeriod"/>
            </a:pPr>
            <a:r>
              <a:rPr lang="en-US" sz="1400" dirty="0">
                <a:solidFill>
                  <a:schemeClr val="bg1">
                    <a:lumMod val="75000"/>
                  </a:schemeClr>
                </a:solidFill>
                <a:latin typeface="Courier New" panose="02070309020205020404" pitchFamily="49" charset="0"/>
                <a:cs typeface="Courier New" panose="02070309020205020404" pitchFamily="49" charset="0"/>
              </a:rPr>
              <a:t>However, when Brian’s ex shows up and tries to win him back, Jenna realizes it’s better to be alone than with someone who doesn’t truly love you. </a:t>
            </a:r>
          </a:p>
          <a:p>
            <a:pPr marL="400050" lvl="1" indent="-400050">
              <a:buFont typeface="+mj-lt"/>
              <a:buAutoNum type="arabicPeriod"/>
            </a:pPr>
            <a:endParaRPr lang="en-US" sz="1400" dirty="0">
              <a:solidFill>
                <a:srgbClr val="4371C5"/>
              </a:solidFill>
              <a:latin typeface="Courier New" panose="02070309020205020404" pitchFamily="49" charset="0"/>
              <a:cs typeface="Courier New" panose="02070309020205020404" pitchFamily="49" charset="0"/>
            </a:endParaRPr>
          </a:p>
        </p:txBody>
      </p:sp>
      <p:sp>
        <p:nvSpPr>
          <p:cNvPr id="12" name="Round Same Side Corner Rectangle 11">
            <a:extLst>
              <a:ext uri="{FF2B5EF4-FFF2-40B4-BE49-F238E27FC236}">
                <a16:creationId xmlns:a16="http://schemas.microsoft.com/office/drawing/2014/main" id="{348D526B-FEA5-67BF-ED84-A82C620E1F77}"/>
              </a:ext>
            </a:extLst>
          </p:cNvPr>
          <p:cNvSpPr/>
          <p:nvPr/>
        </p:nvSpPr>
        <p:spPr>
          <a:xfrm rot="16200000">
            <a:off x="-547243" y="3180831"/>
            <a:ext cx="5464848" cy="1597006"/>
          </a:xfrm>
          <a:prstGeom prst="round2SameRect">
            <a:avLst>
              <a:gd name="adj1" fmla="val 11418"/>
              <a:gd name="adj2" fmla="val 0"/>
            </a:avLst>
          </a:prstGeom>
          <a:solidFill>
            <a:srgbClr val="F3F6FC"/>
          </a:solidFill>
          <a:ln w="38100">
            <a:solidFill>
              <a:srgbClr val="4371C5"/>
            </a:solidFill>
            <a:tailEnd type="none"/>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C5B7988D-535C-31CB-1BB6-8A048535FE8B}"/>
              </a:ext>
            </a:extLst>
          </p:cNvPr>
          <p:cNvSpPr txBox="1"/>
          <p:nvPr/>
        </p:nvSpPr>
        <p:spPr>
          <a:xfrm>
            <a:off x="1670239" y="3656301"/>
            <a:ext cx="1055097" cy="430887"/>
          </a:xfrm>
          <a:prstGeom prst="rect">
            <a:avLst/>
          </a:prstGeom>
          <a:noFill/>
        </p:spPr>
        <p:txBody>
          <a:bodyPr wrap="none" rtlCol="0">
            <a:spAutoFit/>
          </a:bodyPr>
          <a:lstStyle/>
          <a:p>
            <a:r>
              <a:rPr lang="en-US" sz="2200" b="1" dirty="0">
                <a:solidFill>
                  <a:srgbClr val="4371C5"/>
                </a:solidFill>
              </a:rPr>
              <a:t>Outline</a:t>
            </a:r>
          </a:p>
        </p:txBody>
      </p:sp>
    </p:spTree>
    <p:extLst>
      <p:ext uri="{BB962C8B-B14F-4D97-AF65-F5344CB8AC3E}">
        <p14:creationId xmlns:p14="http://schemas.microsoft.com/office/powerpoint/2010/main" val="3227035047"/>
      </p:ext>
    </p:extLst>
  </p:cSld>
  <p:clrMapOvr>
    <a:masterClrMapping/>
  </p:clrMapOvr>
  <mc:AlternateContent xmlns:mc="http://schemas.openxmlformats.org/markup-compatibility/2006" xmlns:p14="http://schemas.microsoft.com/office/powerpoint/2010/main">
    <mc:Choice Requires="p14">
      <p:transition spd="slow" p14:dur="2000" advTm="2766"/>
    </mc:Choice>
    <mc:Fallback xmlns="">
      <p:transition spd="slow" advTm="2766"/>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07C58-33F1-9B94-BAC0-D561A56A26D5}"/>
              </a:ext>
            </a:extLst>
          </p:cNvPr>
          <p:cNvSpPr>
            <a:spLocks noGrp="1"/>
          </p:cNvSpPr>
          <p:nvPr>
            <p:ph type="title"/>
          </p:nvPr>
        </p:nvSpPr>
        <p:spPr/>
        <p:txBody>
          <a:bodyPr/>
          <a:lstStyle/>
          <a:p>
            <a:r>
              <a:rPr lang="en-US" dirty="0"/>
              <a:t>Example: Detailed Outline</a:t>
            </a:r>
          </a:p>
        </p:txBody>
      </p:sp>
      <p:sp>
        <p:nvSpPr>
          <p:cNvPr id="8" name="Rounded Rectangle 7">
            <a:extLst>
              <a:ext uri="{FF2B5EF4-FFF2-40B4-BE49-F238E27FC236}">
                <a16:creationId xmlns:a16="http://schemas.microsoft.com/office/drawing/2014/main" id="{78B5393B-3F37-32EA-6449-8B81C30FA79F}"/>
              </a:ext>
            </a:extLst>
          </p:cNvPr>
          <p:cNvSpPr/>
          <p:nvPr/>
        </p:nvSpPr>
        <p:spPr>
          <a:xfrm>
            <a:off x="1386678" y="1246910"/>
            <a:ext cx="9418644" cy="5464848"/>
          </a:xfrm>
          <a:prstGeom prst="roundRect">
            <a:avLst>
              <a:gd name="adj" fmla="val 2975"/>
            </a:avLst>
          </a:prstGeom>
          <a:solidFill>
            <a:schemeClr val="bg1"/>
          </a:solidFill>
          <a:ln w="38100">
            <a:solidFill>
              <a:srgbClr val="4371C5"/>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a:p>
        </p:txBody>
      </p:sp>
      <p:sp>
        <p:nvSpPr>
          <p:cNvPr id="9" name="TextBox 8">
            <a:extLst>
              <a:ext uri="{FF2B5EF4-FFF2-40B4-BE49-F238E27FC236}">
                <a16:creationId xmlns:a16="http://schemas.microsoft.com/office/drawing/2014/main" id="{DC9B291A-8366-4EE5-C81E-9FDB7057CAB6}"/>
              </a:ext>
            </a:extLst>
          </p:cNvPr>
          <p:cNvSpPr txBox="1"/>
          <p:nvPr/>
        </p:nvSpPr>
        <p:spPr>
          <a:xfrm>
            <a:off x="2983684" y="1246910"/>
            <a:ext cx="7821637" cy="3970318"/>
          </a:xfrm>
          <a:prstGeom prst="rect">
            <a:avLst/>
          </a:prstGeom>
          <a:noFill/>
        </p:spPr>
        <p:txBody>
          <a:bodyPr wrap="square" rtlCol="0">
            <a:spAutoFit/>
          </a:bodyPr>
          <a:lstStyle/>
          <a:p>
            <a:pPr marL="342900" lvl="1" indent="-342900">
              <a:buAutoNum type="arabicPeriod"/>
            </a:pPr>
            <a:r>
              <a:rPr lang="en-US" sz="1400" dirty="0">
                <a:solidFill>
                  <a:schemeClr val="bg1">
                    <a:lumMod val="75000"/>
                  </a:schemeClr>
                </a:solidFill>
                <a:latin typeface="Courier New" panose="02070309020205020404" pitchFamily="49" charset="0"/>
                <a:cs typeface="Courier New" panose="02070309020205020404" pitchFamily="49" charset="0"/>
              </a:rPr>
              <a:t>Jenna meets Brian and immediately feels drawn to him. </a:t>
            </a:r>
          </a:p>
          <a:p>
            <a:pPr marL="800100" lvl="2" indent="-342900">
              <a:buAutoNum type="alphaLcPeriod"/>
            </a:pPr>
            <a:r>
              <a:rPr lang="en-US" sz="1400" dirty="0">
                <a:latin typeface="Courier New" panose="02070309020205020404" pitchFamily="49" charset="0"/>
                <a:cs typeface="Courier New" panose="02070309020205020404" pitchFamily="49" charset="0"/>
              </a:rPr>
              <a:t>Jenna meets Brian and feels an instant connection to him.</a:t>
            </a:r>
          </a:p>
          <a:p>
            <a:pPr marL="800100" lvl="2" indent="-342900">
              <a:buAutoNum type="alphaLcPeriod" startAt="2"/>
            </a:pPr>
            <a:r>
              <a:rPr lang="en-US" sz="1400" dirty="0">
                <a:latin typeface="Courier New" panose="02070309020205020404" pitchFamily="49" charset="0"/>
                <a:cs typeface="Courier New" panose="02070309020205020404" pitchFamily="49" charset="0"/>
              </a:rPr>
              <a:t>The two start dating and Jenna begins to fall in love. </a:t>
            </a:r>
          </a:p>
          <a:p>
            <a:pPr marL="800100" lvl="2" indent="-342900">
              <a:buAutoNum type="alphaLcPeriod" startAt="2"/>
            </a:pPr>
            <a:endParaRPr lang="en-US" sz="1400" dirty="0">
              <a:latin typeface="Courier New" panose="02070309020205020404" pitchFamily="49" charset="0"/>
              <a:cs typeface="Courier New" panose="02070309020205020404" pitchFamily="49" charset="0"/>
            </a:endParaRPr>
          </a:p>
          <a:p>
            <a:pPr marL="800100" lvl="2" indent="-342900">
              <a:buAutoNum type="alphaLcPeriod" startAt="2"/>
            </a:pPr>
            <a:endParaRPr lang="en-US" sz="1400" dirty="0">
              <a:latin typeface="Courier New" panose="02070309020205020404" pitchFamily="49" charset="0"/>
              <a:cs typeface="Courier New" panose="02070309020205020404" pitchFamily="49" charset="0"/>
            </a:endParaRPr>
          </a:p>
          <a:p>
            <a:pPr marL="800100" lvl="2" indent="-342900">
              <a:buAutoNum type="alphaLcPeriod" startAt="2"/>
            </a:pPr>
            <a:endParaRPr lang="en-US" sz="1400" dirty="0">
              <a:latin typeface="Courier New" panose="02070309020205020404" pitchFamily="49" charset="0"/>
              <a:cs typeface="Courier New" panose="02070309020205020404" pitchFamily="49" charset="0"/>
            </a:endParaRPr>
          </a:p>
          <a:p>
            <a:pPr marL="800100" lvl="2" indent="-342900">
              <a:buAutoNum type="alphaLcPeriod" startAt="2"/>
            </a:pPr>
            <a:endParaRPr lang="en-US" sz="1400" dirty="0">
              <a:latin typeface="Courier New" panose="02070309020205020404" pitchFamily="49" charset="0"/>
              <a:cs typeface="Courier New" panose="02070309020205020404" pitchFamily="49" charset="0"/>
            </a:endParaRPr>
          </a:p>
          <a:p>
            <a:pPr marL="342900" lvl="1" indent="-342900">
              <a:buAutoNum type="arabicPeriod"/>
            </a:pPr>
            <a:r>
              <a:rPr lang="en-US" sz="1400" dirty="0">
                <a:solidFill>
                  <a:schemeClr val="bg1">
                    <a:lumMod val="75000"/>
                  </a:schemeClr>
                </a:solidFill>
                <a:latin typeface="Courier New" panose="02070309020205020404" pitchFamily="49" charset="0"/>
                <a:cs typeface="Courier New" panose="02070309020205020404" pitchFamily="49" charset="0"/>
              </a:rPr>
              <a:t>Jenna starts to think marriage isn’t so bad after all when Brian seems like the perfect man for her.  </a:t>
            </a:r>
          </a:p>
          <a:p>
            <a:pPr marL="800100" lvl="2" indent="-342900">
              <a:buFont typeface="+mj-lt"/>
              <a:buAutoNum type="alphaLcPeriod"/>
            </a:pPr>
            <a:r>
              <a:rPr lang="en-US" sz="1400" dirty="0">
                <a:latin typeface="Courier New" panose="02070309020205020404" pitchFamily="49" charset="0"/>
                <a:cs typeface="Courier New" panose="02070309020205020404" pitchFamily="49" charset="0"/>
              </a:rPr>
              <a:t>Jenna starts to think marriage isn’t so bad when Brian seems like the perfect man for her. </a:t>
            </a:r>
          </a:p>
          <a:p>
            <a:pPr marL="857250" lvl="2" indent="-400050">
              <a:buFont typeface="+mj-lt"/>
              <a:buAutoNum type="alphaLcPeriod"/>
            </a:pPr>
            <a:endParaRPr lang="en-US" sz="1400" dirty="0">
              <a:latin typeface="Courier New" panose="02070309020205020404" pitchFamily="49" charset="0"/>
              <a:cs typeface="Courier New" panose="02070309020205020404" pitchFamily="49" charset="0"/>
            </a:endParaRPr>
          </a:p>
          <a:p>
            <a:pPr marL="857250" lvl="2" indent="-400050">
              <a:buFont typeface="+mj-lt"/>
              <a:buAutoNum type="alphaLcPeriod"/>
            </a:pPr>
            <a:endParaRPr lang="en-US" sz="1400">
              <a:latin typeface="Courier New" panose="02070309020205020404" pitchFamily="49" charset="0"/>
              <a:cs typeface="Courier New" panose="02070309020205020404" pitchFamily="49" charset="0"/>
            </a:endParaRPr>
          </a:p>
          <a:p>
            <a:pPr marL="857250" lvl="2" indent="-400050">
              <a:buFont typeface="+mj-lt"/>
              <a:buAutoNum type="alphaLcPeriod"/>
            </a:pPr>
            <a:endParaRPr lang="en-US" sz="1400" dirty="0">
              <a:latin typeface="Courier New" panose="02070309020205020404" pitchFamily="49" charset="0"/>
              <a:cs typeface="Courier New" panose="02070309020205020404" pitchFamily="49" charset="0"/>
            </a:endParaRPr>
          </a:p>
          <a:p>
            <a:pPr marL="400050" lvl="1" indent="-400050">
              <a:buFont typeface="+mj-lt"/>
              <a:buAutoNum type="arabicPeriod"/>
            </a:pPr>
            <a:r>
              <a:rPr lang="en-US" sz="1400" dirty="0">
                <a:solidFill>
                  <a:schemeClr val="bg1">
                    <a:lumMod val="75000"/>
                  </a:schemeClr>
                </a:solidFill>
                <a:latin typeface="Courier New" panose="02070309020205020404" pitchFamily="49" charset="0"/>
                <a:cs typeface="Courier New" panose="02070309020205020404" pitchFamily="49" charset="0"/>
              </a:rPr>
              <a:t>However, when Brian’s ex shows up and tries to win him back, Jenna realizes it’s better to be alone than with someone who doesn’t truly love you. </a:t>
            </a:r>
          </a:p>
          <a:p>
            <a:pPr marL="400050" lvl="1" indent="-400050">
              <a:buFont typeface="+mj-lt"/>
              <a:buAutoNum type="arabicPeriod"/>
            </a:pPr>
            <a:endParaRPr lang="en-US" sz="1400" dirty="0">
              <a:solidFill>
                <a:srgbClr val="4371C5"/>
              </a:solidFill>
              <a:latin typeface="Courier New" panose="02070309020205020404" pitchFamily="49" charset="0"/>
              <a:cs typeface="Courier New" panose="02070309020205020404" pitchFamily="49" charset="0"/>
            </a:endParaRPr>
          </a:p>
        </p:txBody>
      </p:sp>
      <p:sp>
        <p:nvSpPr>
          <p:cNvPr id="12" name="Round Same Side Corner Rectangle 11">
            <a:extLst>
              <a:ext uri="{FF2B5EF4-FFF2-40B4-BE49-F238E27FC236}">
                <a16:creationId xmlns:a16="http://schemas.microsoft.com/office/drawing/2014/main" id="{348D526B-FEA5-67BF-ED84-A82C620E1F77}"/>
              </a:ext>
            </a:extLst>
          </p:cNvPr>
          <p:cNvSpPr/>
          <p:nvPr/>
        </p:nvSpPr>
        <p:spPr>
          <a:xfrm rot="16200000">
            <a:off x="-547243" y="3180831"/>
            <a:ext cx="5464848" cy="1597006"/>
          </a:xfrm>
          <a:prstGeom prst="round2SameRect">
            <a:avLst>
              <a:gd name="adj1" fmla="val 11418"/>
              <a:gd name="adj2" fmla="val 0"/>
            </a:avLst>
          </a:prstGeom>
          <a:solidFill>
            <a:srgbClr val="F3F6FC"/>
          </a:solidFill>
          <a:ln w="38100">
            <a:solidFill>
              <a:srgbClr val="4371C5"/>
            </a:solidFill>
            <a:tailEnd type="none"/>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C5B7988D-535C-31CB-1BB6-8A048535FE8B}"/>
              </a:ext>
            </a:extLst>
          </p:cNvPr>
          <p:cNvSpPr txBox="1"/>
          <p:nvPr/>
        </p:nvSpPr>
        <p:spPr>
          <a:xfrm>
            <a:off x="1670239" y="3656301"/>
            <a:ext cx="1055097" cy="430887"/>
          </a:xfrm>
          <a:prstGeom prst="rect">
            <a:avLst/>
          </a:prstGeom>
          <a:noFill/>
        </p:spPr>
        <p:txBody>
          <a:bodyPr wrap="none" rtlCol="0">
            <a:spAutoFit/>
          </a:bodyPr>
          <a:lstStyle/>
          <a:p>
            <a:r>
              <a:rPr lang="en-US" sz="2200" b="1" dirty="0">
                <a:solidFill>
                  <a:srgbClr val="4371C5"/>
                </a:solidFill>
              </a:rPr>
              <a:t>Outline</a:t>
            </a:r>
          </a:p>
        </p:txBody>
      </p:sp>
    </p:spTree>
    <p:extLst>
      <p:ext uri="{BB962C8B-B14F-4D97-AF65-F5344CB8AC3E}">
        <p14:creationId xmlns:p14="http://schemas.microsoft.com/office/powerpoint/2010/main" val="2676433067"/>
      </p:ext>
    </p:extLst>
  </p:cSld>
  <p:clrMapOvr>
    <a:masterClrMapping/>
  </p:clrMapOvr>
  <mc:AlternateContent xmlns:mc="http://schemas.openxmlformats.org/markup-compatibility/2006" xmlns:p14="http://schemas.microsoft.com/office/powerpoint/2010/main">
    <mc:Choice Requires="p14">
      <p:transition spd="slow" p14:dur="2000" advTm="1300"/>
    </mc:Choice>
    <mc:Fallback xmlns="">
      <p:transition spd="slow" advTm="13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07C58-33F1-9B94-BAC0-D561A56A26D5}"/>
              </a:ext>
            </a:extLst>
          </p:cNvPr>
          <p:cNvSpPr>
            <a:spLocks noGrp="1"/>
          </p:cNvSpPr>
          <p:nvPr>
            <p:ph type="title"/>
          </p:nvPr>
        </p:nvSpPr>
        <p:spPr/>
        <p:txBody>
          <a:bodyPr/>
          <a:lstStyle/>
          <a:p>
            <a:r>
              <a:rPr lang="en-US" dirty="0"/>
              <a:t>Example: Detailed Outline</a:t>
            </a:r>
          </a:p>
        </p:txBody>
      </p:sp>
      <p:sp>
        <p:nvSpPr>
          <p:cNvPr id="8" name="Rounded Rectangle 7">
            <a:extLst>
              <a:ext uri="{FF2B5EF4-FFF2-40B4-BE49-F238E27FC236}">
                <a16:creationId xmlns:a16="http://schemas.microsoft.com/office/drawing/2014/main" id="{78B5393B-3F37-32EA-6449-8B81C30FA79F}"/>
              </a:ext>
            </a:extLst>
          </p:cNvPr>
          <p:cNvSpPr/>
          <p:nvPr/>
        </p:nvSpPr>
        <p:spPr>
          <a:xfrm>
            <a:off x="1386678" y="1246910"/>
            <a:ext cx="9418644" cy="5464848"/>
          </a:xfrm>
          <a:prstGeom prst="roundRect">
            <a:avLst>
              <a:gd name="adj" fmla="val 2975"/>
            </a:avLst>
          </a:prstGeom>
          <a:solidFill>
            <a:schemeClr val="bg1"/>
          </a:solidFill>
          <a:ln w="38100">
            <a:solidFill>
              <a:srgbClr val="4371C5"/>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a:p>
        </p:txBody>
      </p:sp>
      <p:sp>
        <p:nvSpPr>
          <p:cNvPr id="9" name="TextBox 8">
            <a:extLst>
              <a:ext uri="{FF2B5EF4-FFF2-40B4-BE49-F238E27FC236}">
                <a16:creationId xmlns:a16="http://schemas.microsoft.com/office/drawing/2014/main" id="{DC9B291A-8366-4EE5-C81E-9FDB7057CAB6}"/>
              </a:ext>
            </a:extLst>
          </p:cNvPr>
          <p:cNvSpPr txBox="1"/>
          <p:nvPr/>
        </p:nvSpPr>
        <p:spPr>
          <a:xfrm>
            <a:off x="2983684" y="1246910"/>
            <a:ext cx="7821637" cy="3970318"/>
          </a:xfrm>
          <a:prstGeom prst="rect">
            <a:avLst/>
          </a:prstGeom>
          <a:noFill/>
        </p:spPr>
        <p:txBody>
          <a:bodyPr wrap="square" rtlCol="0">
            <a:spAutoFit/>
          </a:bodyPr>
          <a:lstStyle/>
          <a:p>
            <a:pPr marL="342900" lvl="1" indent="-342900">
              <a:buAutoNum type="arabicPeriod"/>
            </a:pPr>
            <a:r>
              <a:rPr lang="en-US" sz="1400" dirty="0">
                <a:solidFill>
                  <a:schemeClr val="bg1">
                    <a:lumMod val="75000"/>
                  </a:schemeClr>
                </a:solidFill>
                <a:latin typeface="Courier New" panose="02070309020205020404" pitchFamily="49" charset="0"/>
                <a:cs typeface="Courier New" panose="02070309020205020404" pitchFamily="49" charset="0"/>
              </a:rPr>
              <a:t>Jenna meets Brian and immediately feels drawn to him. </a:t>
            </a:r>
          </a:p>
          <a:p>
            <a:pPr marL="800100" lvl="2" indent="-342900">
              <a:buAutoNum type="alphaLcPeriod"/>
            </a:pPr>
            <a:r>
              <a:rPr lang="en-US" sz="1400" dirty="0">
                <a:latin typeface="Courier New" panose="02070309020205020404" pitchFamily="49" charset="0"/>
                <a:cs typeface="Courier New" panose="02070309020205020404" pitchFamily="49" charset="0"/>
              </a:rPr>
              <a:t>Jenna meets Brian and feels an instant connection to him.</a:t>
            </a:r>
          </a:p>
          <a:p>
            <a:pPr marL="800100" lvl="2" indent="-342900">
              <a:buAutoNum type="alphaLcPeriod" startAt="2"/>
            </a:pPr>
            <a:r>
              <a:rPr lang="en-US" sz="1400" dirty="0">
                <a:latin typeface="Courier New" panose="02070309020205020404" pitchFamily="49" charset="0"/>
                <a:cs typeface="Courier New" panose="02070309020205020404" pitchFamily="49" charset="0"/>
              </a:rPr>
              <a:t>The two start dating and Jenna begins to fall in love. </a:t>
            </a:r>
          </a:p>
          <a:p>
            <a:pPr marL="800100" lvl="2" indent="-342900">
              <a:buAutoNum type="alphaLcPeriod" startAt="2"/>
            </a:pPr>
            <a:endParaRPr lang="en-US" sz="1400" dirty="0">
              <a:latin typeface="Courier New" panose="02070309020205020404" pitchFamily="49" charset="0"/>
              <a:cs typeface="Courier New" panose="02070309020205020404" pitchFamily="49" charset="0"/>
            </a:endParaRPr>
          </a:p>
          <a:p>
            <a:pPr marL="800100" lvl="2" indent="-342900">
              <a:buAutoNum type="alphaLcPeriod" startAt="2"/>
            </a:pPr>
            <a:endParaRPr lang="en-US" sz="1400" dirty="0">
              <a:latin typeface="Courier New" panose="02070309020205020404" pitchFamily="49" charset="0"/>
              <a:cs typeface="Courier New" panose="02070309020205020404" pitchFamily="49" charset="0"/>
            </a:endParaRPr>
          </a:p>
          <a:p>
            <a:pPr marL="800100" lvl="2" indent="-342900">
              <a:buAutoNum type="alphaLcPeriod" startAt="2"/>
            </a:pPr>
            <a:endParaRPr lang="en-US" sz="1400" dirty="0">
              <a:latin typeface="Courier New" panose="02070309020205020404" pitchFamily="49" charset="0"/>
              <a:cs typeface="Courier New" panose="02070309020205020404" pitchFamily="49" charset="0"/>
            </a:endParaRPr>
          </a:p>
          <a:p>
            <a:pPr marL="800100" lvl="2" indent="-342900">
              <a:buAutoNum type="alphaLcPeriod" startAt="2"/>
            </a:pPr>
            <a:endParaRPr lang="en-US" sz="1400" dirty="0">
              <a:latin typeface="Courier New" panose="02070309020205020404" pitchFamily="49" charset="0"/>
              <a:cs typeface="Courier New" panose="02070309020205020404" pitchFamily="49" charset="0"/>
            </a:endParaRPr>
          </a:p>
          <a:p>
            <a:pPr marL="342900" lvl="1" indent="-342900">
              <a:buAutoNum type="arabicPeriod"/>
            </a:pPr>
            <a:r>
              <a:rPr lang="en-US" sz="1400" dirty="0">
                <a:solidFill>
                  <a:schemeClr val="bg1">
                    <a:lumMod val="75000"/>
                  </a:schemeClr>
                </a:solidFill>
                <a:latin typeface="Courier New" panose="02070309020205020404" pitchFamily="49" charset="0"/>
                <a:cs typeface="Courier New" panose="02070309020205020404" pitchFamily="49" charset="0"/>
              </a:rPr>
              <a:t>Jenna starts to think marriage isn’t so bad after all when Brian seems like the perfect man for her.  </a:t>
            </a:r>
          </a:p>
          <a:p>
            <a:pPr marL="800100" lvl="2" indent="-342900">
              <a:buFont typeface="+mj-lt"/>
              <a:buAutoNum type="alphaLcPeriod"/>
            </a:pPr>
            <a:r>
              <a:rPr lang="en-US" sz="1400" dirty="0">
                <a:latin typeface="Courier New" panose="02070309020205020404" pitchFamily="49" charset="0"/>
                <a:cs typeface="Courier New" panose="02070309020205020404" pitchFamily="49" charset="0"/>
              </a:rPr>
              <a:t>Jenna starts to think marriage isn’t so bad when Brian seems like the perfect man for her. </a:t>
            </a:r>
          </a:p>
          <a:p>
            <a:pPr marL="857250" lvl="2" indent="-400050">
              <a:buFont typeface="+mj-lt"/>
              <a:buAutoNum type="alphaLcPeriod"/>
            </a:pPr>
            <a:r>
              <a:rPr lang="en-US" sz="1400" dirty="0">
                <a:latin typeface="Courier New" panose="02070309020205020404" pitchFamily="49" charset="0"/>
                <a:cs typeface="Courier New" panose="02070309020205020404" pitchFamily="49" charset="0"/>
              </a:rPr>
              <a:t>After much soul searching, Jenna decides that she wants to marry Brian.</a:t>
            </a:r>
          </a:p>
          <a:p>
            <a:pPr marL="857250" lvl="2" indent="-400050">
              <a:buFont typeface="+mj-lt"/>
              <a:buAutoNum type="alphaLcPeriod"/>
            </a:pPr>
            <a:endParaRPr lang="en-US" sz="1400" dirty="0">
              <a:latin typeface="Courier New" panose="02070309020205020404" pitchFamily="49" charset="0"/>
              <a:cs typeface="Courier New" panose="02070309020205020404" pitchFamily="49" charset="0"/>
            </a:endParaRPr>
          </a:p>
          <a:p>
            <a:pPr marL="400050" lvl="1" indent="-400050">
              <a:buFont typeface="+mj-lt"/>
              <a:buAutoNum type="arabicPeriod"/>
            </a:pPr>
            <a:r>
              <a:rPr lang="en-US" sz="1400" dirty="0">
                <a:solidFill>
                  <a:schemeClr val="bg1">
                    <a:lumMod val="75000"/>
                  </a:schemeClr>
                </a:solidFill>
                <a:latin typeface="Courier New" panose="02070309020205020404" pitchFamily="49" charset="0"/>
                <a:cs typeface="Courier New" panose="02070309020205020404" pitchFamily="49" charset="0"/>
              </a:rPr>
              <a:t>However, when Brian’s ex shows up and tries to win him back, Jenna realizes it’s better to be alone than with someone who doesn’t truly love you. </a:t>
            </a:r>
          </a:p>
          <a:p>
            <a:pPr marL="400050" lvl="1" indent="-400050">
              <a:buFont typeface="+mj-lt"/>
              <a:buAutoNum type="arabicPeriod"/>
            </a:pPr>
            <a:endParaRPr lang="en-US" sz="1400" dirty="0">
              <a:solidFill>
                <a:srgbClr val="4371C5"/>
              </a:solidFill>
              <a:latin typeface="Courier New" panose="02070309020205020404" pitchFamily="49" charset="0"/>
              <a:cs typeface="Courier New" panose="02070309020205020404" pitchFamily="49" charset="0"/>
            </a:endParaRPr>
          </a:p>
        </p:txBody>
      </p:sp>
      <p:sp>
        <p:nvSpPr>
          <p:cNvPr id="12" name="Round Same Side Corner Rectangle 11">
            <a:extLst>
              <a:ext uri="{FF2B5EF4-FFF2-40B4-BE49-F238E27FC236}">
                <a16:creationId xmlns:a16="http://schemas.microsoft.com/office/drawing/2014/main" id="{348D526B-FEA5-67BF-ED84-A82C620E1F77}"/>
              </a:ext>
            </a:extLst>
          </p:cNvPr>
          <p:cNvSpPr/>
          <p:nvPr/>
        </p:nvSpPr>
        <p:spPr>
          <a:xfrm rot="16200000">
            <a:off x="-547243" y="3180831"/>
            <a:ext cx="5464848" cy="1597006"/>
          </a:xfrm>
          <a:prstGeom prst="round2SameRect">
            <a:avLst>
              <a:gd name="adj1" fmla="val 11418"/>
              <a:gd name="adj2" fmla="val 0"/>
            </a:avLst>
          </a:prstGeom>
          <a:solidFill>
            <a:srgbClr val="F3F6FC"/>
          </a:solidFill>
          <a:ln w="38100">
            <a:solidFill>
              <a:srgbClr val="4371C5"/>
            </a:solidFill>
            <a:tailEnd type="none"/>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C5B7988D-535C-31CB-1BB6-8A048535FE8B}"/>
              </a:ext>
            </a:extLst>
          </p:cNvPr>
          <p:cNvSpPr txBox="1"/>
          <p:nvPr/>
        </p:nvSpPr>
        <p:spPr>
          <a:xfrm>
            <a:off x="1670239" y="3656301"/>
            <a:ext cx="1055097" cy="430887"/>
          </a:xfrm>
          <a:prstGeom prst="rect">
            <a:avLst/>
          </a:prstGeom>
          <a:noFill/>
        </p:spPr>
        <p:txBody>
          <a:bodyPr wrap="none" rtlCol="0">
            <a:spAutoFit/>
          </a:bodyPr>
          <a:lstStyle/>
          <a:p>
            <a:r>
              <a:rPr lang="en-US" sz="2200" b="1" dirty="0">
                <a:solidFill>
                  <a:srgbClr val="4371C5"/>
                </a:solidFill>
              </a:rPr>
              <a:t>Outline</a:t>
            </a:r>
          </a:p>
        </p:txBody>
      </p:sp>
    </p:spTree>
    <p:extLst>
      <p:ext uri="{BB962C8B-B14F-4D97-AF65-F5344CB8AC3E}">
        <p14:creationId xmlns:p14="http://schemas.microsoft.com/office/powerpoint/2010/main" val="2877220480"/>
      </p:ext>
    </p:extLst>
  </p:cSld>
  <p:clrMapOvr>
    <a:masterClrMapping/>
  </p:clrMapOvr>
  <mc:AlternateContent xmlns:mc="http://schemas.openxmlformats.org/markup-compatibility/2006" xmlns:p14="http://schemas.microsoft.com/office/powerpoint/2010/main">
    <mc:Choice Requires="p14">
      <p:transition spd="slow" p14:dur="2000" advTm="7566"/>
    </mc:Choice>
    <mc:Fallback xmlns="">
      <p:transition spd="slow" advTm="7566"/>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07C58-33F1-9B94-BAC0-D561A56A26D5}"/>
              </a:ext>
            </a:extLst>
          </p:cNvPr>
          <p:cNvSpPr>
            <a:spLocks noGrp="1"/>
          </p:cNvSpPr>
          <p:nvPr>
            <p:ph type="title"/>
          </p:nvPr>
        </p:nvSpPr>
        <p:spPr/>
        <p:txBody>
          <a:bodyPr/>
          <a:lstStyle/>
          <a:p>
            <a:r>
              <a:rPr lang="en-US" dirty="0"/>
              <a:t>Example: Detailed Outline</a:t>
            </a:r>
          </a:p>
        </p:txBody>
      </p:sp>
      <p:sp>
        <p:nvSpPr>
          <p:cNvPr id="8" name="Rounded Rectangle 7">
            <a:extLst>
              <a:ext uri="{FF2B5EF4-FFF2-40B4-BE49-F238E27FC236}">
                <a16:creationId xmlns:a16="http://schemas.microsoft.com/office/drawing/2014/main" id="{78B5393B-3F37-32EA-6449-8B81C30FA79F}"/>
              </a:ext>
            </a:extLst>
          </p:cNvPr>
          <p:cNvSpPr/>
          <p:nvPr/>
        </p:nvSpPr>
        <p:spPr>
          <a:xfrm>
            <a:off x="1386678" y="1246910"/>
            <a:ext cx="9418644" cy="5464848"/>
          </a:xfrm>
          <a:prstGeom prst="roundRect">
            <a:avLst>
              <a:gd name="adj" fmla="val 2975"/>
            </a:avLst>
          </a:prstGeom>
          <a:solidFill>
            <a:schemeClr val="bg1"/>
          </a:solidFill>
          <a:ln w="38100">
            <a:solidFill>
              <a:srgbClr val="4371C5"/>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a:p>
        </p:txBody>
      </p:sp>
      <p:sp>
        <p:nvSpPr>
          <p:cNvPr id="9" name="TextBox 8">
            <a:extLst>
              <a:ext uri="{FF2B5EF4-FFF2-40B4-BE49-F238E27FC236}">
                <a16:creationId xmlns:a16="http://schemas.microsoft.com/office/drawing/2014/main" id="{DC9B291A-8366-4EE5-C81E-9FDB7057CAB6}"/>
              </a:ext>
            </a:extLst>
          </p:cNvPr>
          <p:cNvSpPr txBox="1"/>
          <p:nvPr/>
        </p:nvSpPr>
        <p:spPr>
          <a:xfrm>
            <a:off x="2983684" y="1246910"/>
            <a:ext cx="7821637" cy="4185761"/>
          </a:xfrm>
          <a:prstGeom prst="rect">
            <a:avLst/>
          </a:prstGeom>
          <a:noFill/>
        </p:spPr>
        <p:txBody>
          <a:bodyPr wrap="square" rtlCol="0">
            <a:spAutoFit/>
          </a:bodyPr>
          <a:lstStyle/>
          <a:p>
            <a:pPr marL="342900" lvl="1" indent="-342900">
              <a:buAutoNum type="arabicPeriod"/>
            </a:pPr>
            <a:r>
              <a:rPr lang="en-US" sz="1400" dirty="0">
                <a:solidFill>
                  <a:schemeClr val="bg1">
                    <a:lumMod val="75000"/>
                  </a:schemeClr>
                </a:solidFill>
                <a:latin typeface="Courier New" panose="02070309020205020404" pitchFamily="49" charset="0"/>
                <a:cs typeface="Courier New" panose="02070309020205020404" pitchFamily="49" charset="0"/>
              </a:rPr>
              <a:t>Jenna meets Brian and immediately feels drawn to him. </a:t>
            </a:r>
          </a:p>
          <a:p>
            <a:pPr marL="800100" lvl="2" indent="-342900">
              <a:buAutoNum type="alphaLcPeriod"/>
            </a:pPr>
            <a:r>
              <a:rPr lang="en-US" sz="1400" dirty="0">
                <a:latin typeface="Courier New" panose="02070309020205020404" pitchFamily="49" charset="0"/>
                <a:cs typeface="Courier New" panose="02070309020205020404" pitchFamily="49" charset="0"/>
              </a:rPr>
              <a:t>Jenna meets Brian and feels an instant connection to him.</a:t>
            </a:r>
          </a:p>
          <a:p>
            <a:pPr marL="800100" lvl="2" indent="-342900">
              <a:buAutoNum type="alphaLcPeriod" startAt="2"/>
            </a:pPr>
            <a:r>
              <a:rPr lang="en-US" sz="1400" dirty="0">
                <a:latin typeface="Courier New" panose="02070309020205020404" pitchFamily="49" charset="0"/>
                <a:cs typeface="Courier New" panose="02070309020205020404" pitchFamily="49" charset="0"/>
              </a:rPr>
              <a:t>The two start dating and Jenna begins to fall in love. </a:t>
            </a:r>
          </a:p>
          <a:p>
            <a:pPr marL="800100" lvl="2" indent="-342900">
              <a:buAutoNum type="alphaLcPeriod" startAt="2"/>
            </a:pPr>
            <a:endParaRPr lang="en-US" sz="1400" dirty="0">
              <a:latin typeface="Courier New" panose="02070309020205020404" pitchFamily="49" charset="0"/>
              <a:cs typeface="Courier New" panose="02070309020205020404" pitchFamily="49" charset="0"/>
            </a:endParaRPr>
          </a:p>
          <a:p>
            <a:pPr marL="800100" lvl="2" indent="-342900">
              <a:buAutoNum type="alphaLcPeriod" startAt="2"/>
            </a:pPr>
            <a:endParaRPr lang="en-US" sz="1400" dirty="0">
              <a:latin typeface="Courier New" panose="02070309020205020404" pitchFamily="49" charset="0"/>
              <a:cs typeface="Courier New" panose="02070309020205020404" pitchFamily="49" charset="0"/>
            </a:endParaRPr>
          </a:p>
          <a:p>
            <a:pPr marL="800100" lvl="2" indent="-342900">
              <a:buAutoNum type="alphaLcPeriod" startAt="2"/>
            </a:pPr>
            <a:endParaRPr lang="en-US" sz="1400" dirty="0">
              <a:latin typeface="Courier New" panose="02070309020205020404" pitchFamily="49" charset="0"/>
              <a:cs typeface="Courier New" panose="02070309020205020404" pitchFamily="49" charset="0"/>
            </a:endParaRPr>
          </a:p>
          <a:p>
            <a:pPr marL="800100" lvl="2" indent="-342900">
              <a:buAutoNum type="alphaLcPeriod" startAt="2"/>
            </a:pPr>
            <a:endParaRPr lang="en-US" sz="1400" dirty="0">
              <a:latin typeface="Courier New" panose="02070309020205020404" pitchFamily="49" charset="0"/>
              <a:cs typeface="Courier New" panose="02070309020205020404" pitchFamily="49" charset="0"/>
            </a:endParaRPr>
          </a:p>
          <a:p>
            <a:pPr marL="342900" lvl="1" indent="-342900">
              <a:buAutoNum type="arabicPeriod"/>
            </a:pPr>
            <a:r>
              <a:rPr lang="en-US" sz="1400" dirty="0">
                <a:solidFill>
                  <a:schemeClr val="bg1">
                    <a:lumMod val="75000"/>
                  </a:schemeClr>
                </a:solidFill>
                <a:latin typeface="Courier New" panose="02070309020205020404" pitchFamily="49" charset="0"/>
                <a:cs typeface="Courier New" panose="02070309020205020404" pitchFamily="49" charset="0"/>
              </a:rPr>
              <a:t>Jenna starts to think marriage isn’t so bad after all when Brian seems like the perfect man for her.  </a:t>
            </a:r>
          </a:p>
          <a:p>
            <a:pPr marL="800100" lvl="2" indent="-342900">
              <a:buFont typeface="+mj-lt"/>
              <a:buAutoNum type="alphaLcPeriod"/>
            </a:pPr>
            <a:r>
              <a:rPr lang="en-US" sz="1400" dirty="0">
                <a:latin typeface="Courier New" panose="02070309020205020404" pitchFamily="49" charset="0"/>
                <a:cs typeface="Courier New" panose="02070309020205020404" pitchFamily="49" charset="0"/>
              </a:rPr>
              <a:t>Jenna starts to think marriage isn’t so bad when Brian seems like the perfect man for her. </a:t>
            </a:r>
          </a:p>
          <a:p>
            <a:pPr marL="857250" lvl="2" indent="-400050">
              <a:buFont typeface="+mj-lt"/>
              <a:buAutoNum type="alphaLcPeriod"/>
            </a:pPr>
            <a:r>
              <a:rPr lang="en-US" sz="1400" dirty="0">
                <a:latin typeface="Courier New" panose="02070309020205020404" pitchFamily="49" charset="0"/>
                <a:cs typeface="Courier New" panose="02070309020205020404" pitchFamily="49" charset="0"/>
              </a:rPr>
              <a:t>After much soul searching, Jenna decides that she wants to marry Brian.</a:t>
            </a:r>
          </a:p>
          <a:p>
            <a:pPr marL="857250" lvl="2" indent="-400050">
              <a:buFont typeface="+mj-lt"/>
              <a:buAutoNum type="alphaLcPeriod"/>
            </a:pPr>
            <a:endParaRPr lang="en-US" sz="1400" dirty="0">
              <a:latin typeface="Courier New" panose="02070309020205020404" pitchFamily="49" charset="0"/>
              <a:cs typeface="Courier New" panose="02070309020205020404" pitchFamily="49" charset="0"/>
            </a:endParaRPr>
          </a:p>
          <a:p>
            <a:pPr marL="400050" lvl="1" indent="-400050">
              <a:buFont typeface="+mj-lt"/>
              <a:buAutoNum type="arabicPeriod"/>
            </a:pPr>
            <a:r>
              <a:rPr lang="en-US" sz="1400" dirty="0">
                <a:solidFill>
                  <a:schemeClr val="bg1">
                    <a:lumMod val="75000"/>
                  </a:schemeClr>
                </a:solidFill>
                <a:latin typeface="Courier New" panose="02070309020205020404" pitchFamily="49" charset="0"/>
                <a:cs typeface="Courier New" panose="02070309020205020404" pitchFamily="49" charset="0"/>
              </a:rPr>
              <a:t>However, when Brian’s ex shows up and tries to win him back, Jenna realizes it’s better to be alone than with someone who doesn’t truly love you. </a:t>
            </a:r>
          </a:p>
          <a:p>
            <a:pPr marL="800100" lvl="2" indent="-342900">
              <a:buFont typeface="+mj-lt"/>
              <a:buAutoNum type="alphaLcPeriod"/>
            </a:pPr>
            <a:r>
              <a:rPr lang="en-US" sz="1400" dirty="0">
                <a:latin typeface="Courier New" panose="02070309020205020404" pitchFamily="49" charset="0"/>
                <a:cs typeface="Courier New" panose="02070309020205020404" pitchFamily="49" charset="0"/>
              </a:rPr>
              <a:t>Jenna overhears a conversation between Brian and his ex, Teresa. </a:t>
            </a:r>
          </a:p>
          <a:p>
            <a:pPr marL="400050" lvl="1" indent="-400050">
              <a:buFont typeface="+mj-lt"/>
              <a:buAutoNum type="arabicPeriod"/>
            </a:pPr>
            <a:endParaRPr lang="en-US" sz="1400" dirty="0">
              <a:solidFill>
                <a:srgbClr val="4371C5"/>
              </a:solidFill>
              <a:latin typeface="Courier New" panose="02070309020205020404" pitchFamily="49" charset="0"/>
              <a:cs typeface="Courier New" panose="02070309020205020404" pitchFamily="49" charset="0"/>
            </a:endParaRPr>
          </a:p>
        </p:txBody>
      </p:sp>
      <p:sp>
        <p:nvSpPr>
          <p:cNvPr id="12" name="Round Same Side Corner Rectangle 11">
            <a:extLst>
              <a:ext uri="{FF2B5EF4-FFF2-40B4-BE49-F238E27FC236}">
                <a16:creationId xmlns:a16="http://schemas.microsoft.com/office/drawing/2014/main" id="{348D526B-FEA5-67BF-ED84-A82C620E1F77}"/>
              </a:ext>
            </a:extLst>
          </p:cNvPr>
          <p:cNvSpPr/>
          <p:nvPr/>
        </p:nvSpPr>
        <p:spPr>
          <a:xfrm rot="16200000">
            <a:off x="-547243" y="3180831"/>
            <a:ext cx="5464848" cy="1597006"/>
          </a:xfrm>
          <a:prstGeom prst="round2SameRect">
            <a:avLst>
              <a:gd name="adj1" fmla="val 11418"/>
              <a:gd name="adj2" fmla="val 0"/>
            </a:avLst>
          </a:prstGeom>
          <a:solidFill>
            <a:srgbClr val="F3F6FC"/>
          </a:solidFill>
          <a:ln w="38100">
            <a:solidFill>
              <a:srgbClr val="4371C5"/>
            </a:solidFill>
            <a:tailEnd type="none"/>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C5B7988D-535C-31CB-1BB6-8A048535FE8B}"/>
              </a:ext>
            </a:extLst>
          </p:cNvPr>
          <p:cNvSpPr txBox="1"/>
          <p:nvPr/>
        </p:nvSpPr>
        <p:spPr>
          <a:xfrm>
            <a:off x="1670239" y="3656301"/>
            <a:ext cx="1055097" cy="430887"/>
          </a:xfrm>
          <a:prstGeom prst="rect">
            <a:avLst/>
          </a:prstGeom>
          <a:noFill/>
        </p:spPr>
        <p:txBody>
          <a:bodyPr wrap="none" rtlCol="0">
            <a:spAutoFit/>
          </a:bodyPr>
          <a:lstStyle/>
          <a:p>
            <a:r>
              <a:rPr lang="en-US" sz="2200" b="1" dirty="0">
                <a:solidFill>
                  <a:srgbClr val="4371C5"/>
                </a:solidFill>
              </a:rPr>
              <a:t>Outline</a:t>
            </a:r>
          </a:p>
        </p:txBody>
      </p:sp>
    </p:spTree>
    <p:extLst>
      <p:ext uri="{BB962C8B-B14F-4D97-AF65-F5344CB8AC3E}">
        <p14:creationId xmlns:p14="http://schemas.microsoft.com/office/powerpoint/2010/main" val="3759304607"/>
      </p:ext>
    </p:extLst>
  </p:cSld>
  <p:clrMapOvr>
    <a:masterClrMapping/>
  </p:clrMapOvr>
  <mc:AlternateContent xmlns:mc="http://schemas.openxmlformats.org/markup-compatibility/2006" xmlns:p14="http://schemas.microsoft.com/office/powerpoint/2010/main">
    <mc:Choice Requires="p14">
      <p:transition spd="slow" p14:dur="2000" advTm="3266"/>
    </mc:Choice>
    <mc:Fallback xmlns="">
      <p:transition spd="slow" advTm="326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07C58-33F1-9B94-BAC0-D561A56A26D5}"/>
              </a:ext>
            </a:extLst>
          </p:cNvPr>
          <p:cNvSpPr>
            <a:spLocks noGrp="1"/>
          </p:cNvSpPr>
          <p:nvPr>
            <p:ph type="title"/>
          </p:nvPr>
        </p:nvSpPr>
        <p:spPr/>
        <p:txBody>
          <a:bodyPr/>
          <a:lstStyle/>
          <a:p>
            <a:r>
              <a:rPr lang="en-US" dirty="0"/>
              <a:t>Example: Detailed Outline</a:t>
            </a:r>
          </a:p>
        </p:txBody>
      </p:sp>
      <p:sp>
        <p:nvSpPr>
          <p:cNvPr id="8" name="Rounded Rectangle 7">
            <a:extLst>
              <a:ext uri="{FF2B5EF4-FFF2-40B4-BE49-F238E27FC236}">
                <a16:creationId xmlns:a16="http://schemas.microsoft.com/office/drawing/2014/main" id="{78B5393B-3F37-32EA-6449-8B81C30FA79F}"/>
              </a:ext>
            </a:extLst>
          </p:cNvPr>
          <p:cNvSpPr/>
          <p:nvPr/>
        </p:nvSpPr>
        <p:spPr>
          <a:xfrm>
            <a:off x="1386678" y="1246910"/>
            <a:ext cx="9418644" cy="5464848"/>
          </a:xfrm>
          <a:prstGeom prst="roundRect">
            <a:avLst>
              <a:gd name="adj" fmla="val 2975"/>
            </a:avLst>
          </a:prstGeom>
          <a:solidFill>
            <a:schemeClr val="bg1"/>
          </a:solidFill>
          <a:ln w="38100">
            <a:solidFill>
              <a:srgbClr val="4371C5"/>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a:p>
        </p:txBody>
      </p:sp>
      <p:sp>
        <p:nvSpPr>
          <p:cNvPr id="9" name="TextBox 8">
            <a:extLst>
              <a:ext uri="{FF2B5EF4-FFF2-40B4-BE49-F238E27FC236}">
                <a16:creationId xmlns:a16="http://schemas.microsoft.com/office/drawing/2014/main" id="{DC9B291A-8366-4EE5-C81E-9FDB7057CAB6}"/>
              </a:ext>
            </a:extLst>
          </p:cNvPr>
          <p:cNvSpPr txBox="1"/>
          <p:nvPr/>
        </p:nvSpPr>
        <p:spPr>
          <a:xfrm>
            <a:off x="2983684" y="1246910"/>
            <a:ext cx="7821637" cy="4616648"/>
          </a:xfrm>
          <a:prstGeom prst="rect">
            <a:avLst/>
          </a:prstGeom>
          <a:noFill/>
        </p:spPr>
        <p:txBody>
          <a:bodyPr wrap="square" rtlCol="0">
            <a:spAutoFit/>
          </a:bodyPr>
          <a:lstStyle/>
          <a:p>
            <a:pPr marL="342900" lvl="1" indent="-342900">
              <a:buAutoNum type="arabicPeriod"/>
            </a:pPr>
            <a:r>
              <a:rPr lang="en-US" sz="1400" dirty="0">
                <a:solidFill>
                  <a:schemeClr val="bg1">
                    <a:lumMod val="75000"/>
                  </a:schemeClr>
                </a:solidFill>
                <a:latin typeface="Courier New" panose="02070309020205020404" pitchFamily="49" charset="0"/>
                <a:cs typeface="Courier New" panose="02070309020205020404" pitchFamily="49" charset="0"/>
              </a:rPr>
              <a:t>Jenna meets Brian and immediately feels drawn to him. </a:t>
            </a:r>
          </a:p>
          <a:p>
            <a:pPr marL="800100" lvl="2" indent="-342900">
              <a:buAutoNum type="alphaLcPeriod"/>
            </a:pPr>
            <a:r>
              <a:rPr lang="en-US" sz="1400" dirty="0">
                <a:latin typeface="Courier New" panose="02070309020205020404" pitchFamily="49" charset="0"/>
                <a:cs typeface="Courier New" panose="02070309020205020404" pitchFamily="49" charset="0"/>
              </a:rPr>
              <a:t>Jenna meets Brian and feels an instant connection to him.</a:t>
            </a:r>
          </a:p>
          <a:p>
            <a:pPr marL="800100" lvl="2" indent="-342900">
              <a:buAutoNum type="alphaLcPeriod" startAt="2"/>
            </a:pPr>
            <a:r>
              <a:rPr lang="en-US" sz="1400" dirty="0">
                <a:latin typeface="Courier New" panose="02070309020205020404" pitchFamily="49" charset="0"/>
                <a:cs typeface="Courier New" panose="02070309020205020404" pitchFamily="49" charset="0"/>
              </a:rPr>
              <a:t>The two start dating and Jenna begins to fall in love. </a:t>
            </a:r>
          </a:p>
          <a:p>
            <a:pPr marL="800100" lvl="2" indent="-342900">
              <a:buAutoNum type="alphaLcPeriod" startAt="2"/>
            </a:pPr>
            <a:endParaRPr lang="en-US" sz="1400" dirty="0">
              <a:latin typeface="Courier New" panose="02070309020205020404" pitchFamily="49" charset="0"/>
              <a:cs typeface="Courier New" panose="02070309020205020404" pitchFamily="49" charset="0"/>
            </a:endParaRPr>
          </a:p>
          <a:p>
            <a:pPr marL="800100" lvl="2" indent="-342900">
              <a:buAutoNum type="alphaLcPeriod" startAt="2"/>
            </a:pPr>
            <a:endParaRPr lang="en-US" sz="1400" dirty="0">
              <a:latin typeface="Courier New" panose="02070309020205020404" pitchFamily="49" charset="0"/>
              <a:cs typeface="Courier New" panose="02070309020205020404" pitchFamily="49" charset="0"/>
            </a:endParaRPr>
          </a:p>
          <a:p>
            <a:pPr marL="800100" lvl="2" indent="-342900">
              <a:buAutoNum type="alphaLcPeriod" startAt="2"/>
            </a:pPr>
            <a:endParaRPr lang="en-US" sz="1400" dirty="0">
              <a:latin typeface="Courier New" panose="02070309020205020404" pitchFamily="49" charset="0"/>
              <a:cs typeface="Courier New" panose="02070309020205020404" pitchFamily="49" charset="0"/>
            </a:endParaRPr>
          </a:p>
          <a:p>
            <a:pPr marL="800100" lvl="2" indent="-342900">
              <a:buAutoNum type="alphaLcPeriod" startAt="2"/>
            </a:pPr>
            <a:endParaRPr lang="en-US" sz="1400" dirty="0">
              <a:latin typeface="Courier New" panose="02070309020205020404" pitchFamily="49" charset="0"/>
              <a:cs typeface="Courier New" panose="02070309020205020404" pitchFamily="49" charset="0"/>
            </a:endParaRPr>
          </a:p>
          <a:p>
            <a:pPr marL="342900" lvl="1" indent="-342900">
              <a:buAutoNum type="arabicPeriod"/>
            </a:pPr>
            <a:r>
              <a:rPr lang="en-US" sz="1400" dirty="0">
                <a:solidFill>
                  <a:schemeClr val="bg1">
                    <a:lumMod val="75000"/>
                  </a:schemeClr>
                </a:solidFill>
                <a:latin typeface="Courier New" panose="02070309020205020404" pitchFamily="49" charset="0"/>
                <a:cs typeface="Courier New" panose="02070309020205020404" pitchFamily="49" charset="0"/>
              </a:rPr>
              <a:t>Jenna starts to think marriage isn’t so bad after all when Brian seems like the perfect man for her.  </a:t>
            </a:r>
          </a:p>
          <a:p>
            <a:pPr marL="800100" lvl="2" indent="-342900">
              <a:buFont typeface="+mj-lt"/>
              <a:buAutoNum type="alphaLcPeriod"/>
            </a:pPr>
            <a:r>
              <a:rPr lang="en-US" sz="1400" dirty="0">
                <a:latin typeface="Courier New" panose="02070309020205020404" pitchFamily="49" charset="0"/>
                <a:cs typeface="Courier New" panose="02070309020205020404" pitchFamily="49" charset="0"/>
              </a:rPr>
              <a:t>Jenna starts to think marriage isn’t so bad when Brian seems like the perfect man for her. </a:t>
            </a:r>
          </a:p>
          <a:p>
            <a:pPr marL="857250" lvl="2" indent="-400050">
              <a:buFont typeface="+mj-lt"/>
              <a:buAutoNum type="alphaLcPeriod"/>
            </a:pPr>
            <a:r>
              <a:rPr lang="en-US" sz="1400" dirty="0">
                <a:latin typeface="Courier New" panose="02070309020205020404" pitchFamily="49" charset="0"/>
                <a:cs typeface="Courier New" panose="02070309020205020404" pitchFamily="49" charset="0"/>
              </a:rPr>
              <a:t>After much soul searching, Jenna decides that she wants to marry Brian.</a:t>
            </a:r>
          </a:p>
          <a:p>
            <a:pPr marL="857250" lvl="2" indent="-400050">
              <a:buFont typeface="+mj-lt"/>
              <a:buAutoNum type="alphaLcPeriod"/>
            </a:pPr>
            <a:endParaRPr lang="en-US" sz="1400" dirty="0">
              <a:latin typeface="Courier New" panose="02070309020205020404" pitchFamily="49" charset="0"/>
              <a:cs typeface="Courier New" panose="02070309020205020404" pitchFamily="49" charset="0"/>
            </a:endParaRPr>
          </a:p>
          <a:p>
            <a:pPr marL="400050" lvl="1" indent="-400050">
              <a:buFont typeface="+mj-lt"/>
              <a:buAutoNum type="arabicPeriod"/>
            </a:pPr>
            <a:r>
              <a:rPr lang="en-US" sz="1400" dirty="0">
                <a:solidFill>
                  <a:schemeClr val="bg1">
                    <a:lumMod val="75000"/>
                  </a:schemeClr>
                </a:solidFill>
                <a:latin typeface="Courier New" panose="02070309020205020404" pitchFamily="49" charset="0"/>
                <a:cs typeface="Courier New" panose="02070309020205020404" pitchFamily="49" charset="0"/>
              </a:rPr>
              <a:t>However, when Brian’s ex shows up and tries to win him back, Jenna realizes it’s better to be alone than with someone who doesn’t truly love you. </a:t>
            </a:r>
          </a:p>
          <a:p>
            <a:pPr marL="800100" lvl="2" indent="-342900">
              <a:buFont typeface="+mj-lt"/>
              <a:buAutoNum type="alphaLcPeriod"/>
            </a:pPr>
            <a:r>
              <a:rPr lang="en-US" sz="1400" dirty="0">
                <a:latin typeface="Courier New" panose="02070309020205020404" pitchFamily="49" charset="0"/>
                <a:cs typeface="Courier New" panose="02070309020205020404" pitchFamily="49" charset="0"/>
              </a:rPr>
              <a:t>Jenna overhears a conversation between Brian and his ex, Teresa. </a:t>
            </a:r>
          </a:p>
          <a:p>
            <a:pPr marL="800100" lvl="2" indent="-342900">
              <a:buFont typeface="+mj-lt"/>
              <a:buAutoNum type="alphaLcPeriod"/>
            </a:pPr>
            <a:r>
              <a:rPr lang="en-US" sz="1400" dirty="0">
                <a:latin typeface="Courier New" panose="02070309020205020404" pitchFamily="49" charset="0"/>
                <a:cs typeface="Courier New" panose="02070309020205020404" pitchFamily="49" charset="0"/>
              </a:rPr>
              <a:t>Jenna confronts Brian and Brian confesses he still has feelings for Teresa. </a:t>
            </a:r>
          </a:p>
          <a:p>
            <a:pPr marL="400050" lvl="1" indent="-400050">
              <a:buFont typeface="+mj-lt"/>
              <a:buAutoNum type="arabicPeriod"/>
            </a:pPr>
            <a:endParaRPr lang="en-US" sz="1400" dirty="0">
              <a:solidFill>
                <a:srgbClr val="4371C5"/>
              </a:solidFill>
              <a:latin typeface="Courier New" panose="02070309020205020404" pitchFamily="49" charset="0"/>
              <a:cs typeface="Courier New" panose="02070309020205020404" pitchFamily="49" charset="0"/>
            </a:endParaRPr>
          </a:p>
        </p:txBody>
      </p:sp>
      <p:sp>
        <p:nvSpPr>
          <p:cNvPr id="12" name="Round Same Side Corner Rectangle 11">
            <a:extLst>
              <a:ext uri="{FF2B5EF4-FFF2-40B4-BE49-F238E27FC236}">
                <a16:creationId xmlns:a16="http://schemas.microsoft.com/office/drawing/2014/main" id="{348D526B-FEA5-67BF-ED84-A82C620E1F77}"/>
              </a:ext>
            </a:extLst>
          </p:cNvPr>
          <p:cNvSpPr/>
          <p:nvPr/>
        </p:nvSpPr>
        <p:spPr>
          <a:xfrm rot="16200000">
            <a:off x="-547243" y="3180831"/>
            <a:ext cx="5464848" cy="1597006"/>
          </a:xfrm>
          <a:prstGeom prst="round2SameRect">
            <a:avLst>
              <a:gd name="adj1" fmla="val 11418"/>
              <a:gd name="adj2" fmla="val 0"/>
            </a:avLst>
          </a:prstGeom>
          <a:solidFill>
            <a:srgbClr val="F3F6FC"/>
          </a:solidFill>
          <a:ln w="38100">
            <a:solidFill>
              <a:srgbClr val="4371C5"/>
            </a:solidFill>
            <a:tailEnd type="none"/>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C5B7988D-535C-31CB-1BB6-8A048535FE8B}"/>
              </a:ext>
            </a:extLst>
          </p:cNvPr>
          <p:cNvSpPr txBox="1"/>
          <p:nvPr/>
        </p:nvSpPr>
        <p:spPr>
          <a:xfrm>
            <a:off x="1670239" y="3656301"/>
            <a:ext cx="1055097" cy="430887"/>
          </a:xfrm>
          <a:prstGeom prst="rect">
            <a:avLst/>
          </a:prstGeom>
          <a:noFill/>
        </p:spPr>
        <p:txBody>
          <a:bodyPr wrap="none" rtlCol="0">
            <a:spAutoFit/>
          </a:bodyPr>
          <a:lstStyle/>
          <a:p>
            <a:r>
              <a:rPr lang="en-US" sz="2200" b="1" dirty="0">
                <a:solidFill>
                  <a:srgbClr val="4371C5"/>
                </a:solidFill>
              </a:rPr>
              <a:t>Outline</a:t>
            </a:r>
          </a:p>
        </p:txBody>
      </p:sp>
    </p:spTree>
    <p:extLst>
      <p:ext uri="{BB962C8B-B14F-4D97-AF65-F5344CB8AC3E}">
        <p14:creationId xmlns:p14="http://schemas.microsoft.com/office/powerpoint/2010/main" val="3916009597"/>
      </p:ext>
    </p:extLst>
  </p:cSld>
  <p:clrMapOvr>
    <a:masterClrMapping/>
  </p:clrMapOvr>
  <mc:AlternateContent xmlns:mc="http://schemas.openxmlformats.org/markup-compatibility/2006" xmlns:p14="http://schemas.microsoft.com/office/powerpoint/2010/main">
    <mc:Choice Requires="p14">
      <p:transition spd="slow" p14:dur="2000" advTm="3133"/>
    </mc:Choice>
    <mc:Fallback xmlns="">
      <p:transition spd="slow" advTm="3133"/>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07C58-33F1-9B94-BAC0-D561A56A26D5}"/>
              </a:ext>
            </a:extLst>
          </p:cNvPr>
          <p:cNvSpPr>
            <a:spLocks noGrp="1"/>
          </p:cNvSpPr>
          <p:nvPr>
            <p:ph type="title"/>
          </p:nvPr>
        </p:nvSpPr>
        <p:spPr/>
        <p:txBody>
          <a:bodyPr/>
          <a:lstStyle/>
          <a:p>
            <a:r>
              <a:rPr lang="en-US" dirty="0"/>
              <a:t>Example: Detailed Outline</a:t>
            </a:r>
          </a:p>
        </p:txBody>
      </p:sp>
      <p:sp>
        <p:nvSpPr>
          <p:cNvPr id="8" name="Rounded Rectangle 7">
            <a:extLst>
              <a:ext uri="{FF2B5EF4-FFF2-40B4-BE49-F238E27FC236}">
                <a16:creationId xmlns:a16="http://schemas.microsoft.com/office/drawing/2014/main" id="{78B5393B-3F37-32EA-6449-8B81C30FA79F}"/>
              </a:ext>
            </a:extLst>
          </p:cNvPr>
          <p:cNvSpPr/>
          <p:nvPr/>
        </p:nvSpPr>
        <p:spPr>
          <a:xfrm>
            <a:off x="1386678" y="1246910"/>
            <a:ext cx="9418644" cy="5464848"/>
          </a:xfrm>
          <a:prstGeom prst="roundRect">
            <a:avLst>
              <a:gd name="adj" fmla="val 2975"/>
            </a:avLst>
          </a:prstGeom>
          <a:solidFill>
            <a:schemeClr val="bg1"/>
          </a:solidFill>
          <a:ln w="38100">
            <a:solidFill>
              <a:srgbClr val="4371C5"/>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a:p>
        </p:txBody>
      </p:sp>
      <p:sp>
        <p:nvSpPr>
          <p:cNvPr id="9" name="TextBox 8">
            <a:extLst>
              <a:ext uri="{FF2B5EF4-FFF2-40B4-BE49-F238E27FC236}">
                <a16:creationId xmlns:a16="http://schemas.microsoft.com/office/drawing/2014/main" id="{DC9B291A-8366-4EE5-C81E-9FDB7057CAB6}"/>
              </a:ext>
            </a:extLst>
          </p:cNvPr>
          <p:cNvSpPr txBox="1"/>
          <p:nvPr/>
        </p:nvSpPr>
        <p:spPr>
          <a:xfrm>
            <a:off x="2983684" y="1246910"/>
            <a:ext cx="7821637" cy="4832092"/>
          </a:xfrm>
          <a:prstGeom prst="rect">
            <a:avLst/>
          </a:prstGeom>
          <a:noFill/>
        </p:spPr>
        <p:txBody>
          <a:bodyPr wrap="square" rtlCol="0">
            <a:spAutoFit/>
          </a:bodyPr>
          <a:lstStyle/>
          <a:p>
            <a:pPr marL="342900" lvl="1" indent="-342900">
              <a:buAutoNum type="arabicPeriod"/>
            </a:pPr>
            <a:r>
              <a:rPr lang="en-US" sz="1400" dirty="0">
                <a:solidFill>
                  <a:schemeClr val="bg1">
                    <a:lumMod val="75000"/>
                  </a:schemeClr>
                </a:solidFill>
                <a:latin typeface="Courier New" panose="02070309020205020404" pitchFamily="49" charset="0"/>
                <a:cs typeface="Courier New" panose="02070309020205020404" pitchFamily="49" charset="0"/>
              </a:rPr>
              <a:t>Jenna meets Brian and immediately feels drawn to him. </a:t>
            </a:r>
          </a:p>
          <a:p>
            <a:pPr marL="800100" lvl="2" indent="-342900">
              <a:buAutoNum type="alphaLcPeriod"/>
            </a:pPr>
            <a:r>
              <a:rPr lang="en-US" sz="1400" dirty="0">
                <a:latin typeface="Courier New" panose="02070309020205020404" pitchFamily="49" charset="0"/>
                <a:cs typeface="Courier New" panose="02070309020205020404" pitchFamily="49" charset="0"/>
              </a:rPr>
              <a:t>Jenna meets Brian and feels an instant connection to him.</a:t>
            </a:r>
          </a:p>
          <a:p>
            <a:pPr marL="800100" lvl="2" indent="-342900">
              <a:buAutoNum type="alphaLcPeriod" startAt="2"/>
            </a:pPr>
            <a:r>
              <a:rPr lang="en-US" sz="1400" dirty="0">
                <a:latin typeface="Courier New" panose="02070309020205020404" pitchFamily="49" charset="0"/>
                <a:cs typeface="Courier New" panose="02070309020205020404" pitchFamily="49" charset="0"/>
              </a:rPr>
              <a:t>The two start dating and Jenna begins to fall in love. </a:t>
            </a:r>
          </a:p>
          <a:p>
            <a:pPr marL="800100" lvl="2" indent="-342900">
              <a:buAutoNum type="alphaLcPeriod" startAt="2"/>
            </a:pPr>
            <a:endParaRPr lang="en-US" sz="1400" dirty="0">
              <a:latin typeface="Courier New" panose="02070309020205020404" pitchFamily="49" charset="0"/>
              <a:cs typeface="Courier New" panose="02070309020205020404" pitchFamily="49" charset="0"/>
            </a:endParaRPr>
          </a:p>
          <a:p>
            <a:pPr marL="800100" lvl="2" indent="-342900">
              <a:buAutoNum type="alphaLcPeriod" startAt="2"/>
            </a:pPr>
            <a:endParaRPr lang="en-US" sz="1400" dirty="0">
              <a:latin typeface="Courier New" panose="02070309020205020404" pitchFamily="49" charset="0"/>
              <a:cs typeface="Courier New" panose="02070309020205020404" pitchFamily="49" charset="0"/>
            </a:endParaRPr>
          </a:p>
          <a:p>
            <a:pPr marL="800100" lvl="2" indent="-342900">
              <a:buAutoNum type="alphaLcPeriod" startAt="2"/>
            </a:pPr>
            <a:endParaRPr lang="en-US" sz="1400" dirty="0">
              <a:latin typeface="Courier New" panose="02070309020205020404" pitchFamily="49" charset="0"/>
              <a:cs typeface="Courier New" panose="02070309020205020404" pitchFamily="49" charset="0"/>
            </a:endParaRPr>
          </a:p>
          <a:p>
            <a:pPr marL="800100" lvl="2" indent="-342900">
              <a:buAutoNum type="alphaLcPeriod" startAt="2"/>
            </a:pPr>
            <a:endParaRPr lang="en-US" sz="1400" dirty="0">
              <a:latin typeface="Courier New" panose="02070309020205020404" pitchFamily="49" charset="0"/>
              <a:cs typeface="Courier New" panose="02070309020205020404" pitchFamily="49" charset="0"/>
            </a:endParaRPr>
          </a:p>
          <a:p>
            <a:pPr marL="342900" lvl="1" indent="-342900">
              <a:buAutoNum type="arabicPeriod"/>
            </a:pPr>
            <a:r>
              <a:rPr lang="en-US" sz="1400" dirty="0">
                <a:solidFill>
                  <a:schemeClr val="bg1">
                    <a:lumMod val="75000"/>
                  </a:schemeClr>
                </a:solidFill>
                <a:latin typeface="Courier New" panose="02070309020205020404" pitchFamily="49" charset="0"/>
                <a:cs typeface="Courier New" panose="02070309020205020404" pitchFamily="49" charset="0"/>
              </a:rPr>
              <a:t>Jenna starts to think marriage isn’t so bad after all when Brian seems like the perfect man for her.  </a:t>
            </a:r>
          </a:p>
          <a:p>
            <a:pPr marL="800100" lvl="2" indent="-342900">
              <a:buFont typeface="+mj-lt"/>
              <a:buAutoNum type="alphaLcPeriod"/>
            </a:pPr>
            <a:r>
              <a:rPr lang="en-US" sz="1400" dirty="0">
                <a:latin typeface="Courier New" panose="02070309020205020404" pitchFamily="49" charset="0"/>
                <a:cs typeface="Courier New" panose="02070309020205020404" pitchFamily="49" charset="0"/>
              </a:rPr>
              <a:t>Jenna starts to think marriage isn’t so bad when Brian seems like the perfect man for her. </a:t>
            </a:r>
          </a:p>
          <a:p>
            <a:pPr marL="857250" lvl="2" indent="-400050">
              <a:buFont typeface="+mj-lt"/>
              <a:buAutoNum type="alphaLcPeriod"/>
            </a:pPr>
            <a:r>
              <a:rPr lang="en-US" sz="1400" dirty="0">
                <a:latin typeface="Courier New" panose="02070309020205020404" pitchFamily="49" charset="0"/>
                <a:cs typeface="Courier New" panose="02070309020205020404" pitchFamily="49" charset="0"/>
              </a:rPr>
              <a:t>After much soul searching, Jenna decides that she wants to marry Brian.</a:t>
            </a:r>
          </a:p>
          <a:p>
            <a:pPr marL="857250" lvl="2" indent="-400050">
              <a:buFont typeface="+mj-lt"/>
              <a:buAutoNum type="alphaLcPeriod"/>
            </a:pPr>
            <a:endParaRPr lang="en-US" sz="1400" dirty="0">
              <a:latin typeface="Courier New" panose="02070309020205020404" pitchFamily="49" charset="0"/>
              <a:cs typeface="Courier New" panose="02070309020205020404" pitchFamily="49" charset="0"/>
            </a:endParaRPr>
          </a:p>
          <a:p>
            <a:pPr marL="400050" lvl="1" indent="-400050">
              <a:buFont typeface="+mj-lt"/>
              <a:buAutoNum type="arabicPeriod"/>
            </a:pPr>
            <a:r>
              <a:rPr lang="en-US" sz="1400" dirty="0">
                <a:solidFill>
                  <a:schemeClr val="bg1">
                    <a:lumMod val="75000"/>
                  </a:schemeClr>
                </a:solidFill>
                <a:latin typeface="Courier New" panose="02070309020205020404" pitchFamily="49" charset="0"/>
                <a:cs typeface="Courier New" panose="02070309020205020404" pitchFamily="49" charset="0"/>
              </a:rPr>
              <a:t>However, when Brian’s ex shows up and tries to win him back, Jenna realizes it’s better to be alone than with someone who doesn’t truly love you. </a:t>
            </a:r>
          </a:p>
          <a:p>
            <a:pPr marL="800100" lvl="2" indent="-342900">
              <a:buFont typeface="+mj-lt"/>
              <a:buAutoNum type="alphaLcPeriod"/>
            </a:pPr>
            <a:r>
              <a:rPr lang="en-US" sz="1400" dirty="0">
                <a:latin typeface="Courier New" panose="02070309020205020404" pitchFamily="49" charset="0"/>
                <a:cs typeface="Courier New" panose="02070309020205020404" pitchFamily="49" charset="0"/>
              </a:rPr>
              <a:t>Jenna overhears a conversation between Brian and his ex, Teresa. </a:t>
            </a:r>
          </a:p>
          <a:p>
            <a:pPr marL="800100" lvl="2" indent="-342900">
              <a:buFont typeface="+mj-lt"/>
              <a:buAutoNum type="alphaLcPeriod"/>
            </a:pPr>
            <a:r>
              <a:rPr lang="en-US" sz="1400" dirty="0">
                <a:latin typeface="Courier New" panose="02070309020205020404" pitchFamily="49" charset="0"/>
                <a:cs typeface="Courier New" panose="02070309020205020404" pitchFamily="49" charset="0"/>
              </a:rPr>
              <a:t>Jenna confronts Brian and Brian confesses he still has feelings for Teresa. </a:t>
            </a:r>
          </a:p>
          <a:p>
            <a:pPr marL="800100" lvl="2" indent="-342900">
              <a:buFont typeface="+mj-lt"/>
              <a:buAutoNum type="alphaLcPeriod"/>
            </a:pPr>
            <a:r>
              <a:rPr lang="en-US" sz="1400" dirty="0">
                <a:latin typeface="Courier New" panose="02070309020205020404" pitchFamily="49" charset="0"/>
                <a:cs typeface="Courier New" panose="02070309020205020404" pitchFamily="49" charset="0"/>
              </a:rPr>
              <a:t>Jenna breaks up with Brian.</a:t>
            </a:r>
          </a:p>
          <a:p>
            <a:pPr marL="400050" lvl="1" indent="-400050">
              <a:buFont typeface="+mj-lt"/>
              <a:buAutoNum type="arabicPeriod"/>
            </a:pPr>
            <a:endParaRPr lang="en-US" sz="1400" dirty="0">
              <a:solidFill>
                <a:srgbClr val="4371C5"/>
              </a:solidFill>
              <a:latin typeface="Courier New" panose="02070309020205020404" pitchFamily="49" charset="0"/>
              <a:cs typeface="Courier New" panose="02070309020205020404" pitchFamily="49" charset="0"/>
            </a:endParaRPr>
          </a:p>
        </p:txBody>
      </p:sp>
      <p:sp>
        <p:nvSpPr>
          <p:cNvPr id="12" name="Round Same Side Corner Rectangle 11">
            <a:extLst>
              <a:ext uri="{FF2B5EF4-FFF2-40B4-BE49-F238E27FC236}">
                <a16:creationId xmlns:a16="http://schemas.microsoft.com/office/drawing/2014/main" id="{348D526B-FEA5-67BF-ED84-A82C620E1F77}"/>
              </a:ext>
            </a:extLst>
          </p:cNvPr>
          <p:cNvSpPr/>
          <p:nvPr/>
        </p:nvSpPr>
        <p:spPr>
          <a:xfrm rot="16200000">
            <a:off x="-547243" y="3180831"/>
            <a:ext cx="5464848" cy="1597006"/>
          </a:xfrm>
          <a:prstGeom prst="round2SameRect">
            <a:avLst>
              <a:gd name="adj1" fmla="val 11418"/>
              <a:gd name="adj2" fmla="val 0"/>
            </a:avLst>
          </a:prstGeom>
          <a:solidFill>
            <a:srgbClr val="F3F6FC"/>
          </a:solidFill>
          <a:ln w="38100">
            <a:solidFill>
              <a:srgbClr val="4371C5"/>
            </a:solidFill>
            <a:tailEnd type="none"/>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C5B7988D-535C-31CB-1BB6-8A048535FE8B}"/>
              </a:ext>
            </a:extLst>
          </p:cNvPr>
          <p:cNvSpPr txBox="1"/>
          <p:nvPr/>
        </p:nvSpPr>
        <p:spPr>
          <a:xfrm>
            <a:off x="1670239" y="3656301"/>
            <a:ext cx="1055097" cy="430887"/>
          </a:xfrm>
          <a:prstGeom prst="rect">
            <a:avLst/>
          </a:prstGeom>
          <a:noFill/>
        </p:spPr>
        <p:txBody>
          <a:bodyPr wrap="none" rtlCol="0">
            <a:spAutoFit/>
          </a:bodyPr>
          <a:lstStyle/>
          <a:p>
            <a:r>
              <a:rPr lang="en-US" sz="2200" b="1" dirty="0">
                <a:solidFill>
                  <a:srgbClr val="4371C5"/>
                </a:solidFill>
              </a:rPr>
              <a:t>Outline</a:t>
            </a:r>
          </a:p>
        </p:txBody>
      </p:sp>
    </p:spTree>
    <p:extLst>
      <p:ext uri="{BB962C8B-B14F-4D97-AF65-F5344CB8AC3E}">
        <p14:creationId xmlns:p14="http://schemas.microsoft.com/office/powerpoint/2010/main" val="680918524"/>
      </p:ext>
    </p:extLst>
  </p:cSld>
  <p:clrMapOvr>
    <a:masterClrMapping/>
  </p:clrMapOvr>
  <mc:AlternateContent xmlns:mc="http://schemas.openxmlformats.org/markup-compatibility/2006" xmlns:p14="http://schemas.microsoft.com/office/powerpoint/2010/main">
    <mc:Choice Requires="p14">
      <p:transition spd="slow" p14:dur="2000" advTm="1933"/>
    </mc:Choice>
    <mc:Fallback xmlns="">
      <p:transition spd="slow" advTm="1933"/>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07C58-33F1-9B94-BAC0-D561A56A26D5}"/>
              </a:ext>
            </a:extLst>
          </p:cNvPr>
          <p:cNvSpPr>
            <a:spLocks noGrp="1"/>
          </p:cNvSpPr>
          <p:nvPr>
            <p:ph type="title"/>
          </p:nvPr>
        </p:nvSpPr>
        <p:spPr/>
        <p:txBody>
          <a:bodyPr/>
          <a:lstStyle/>
          <a:p>
            <a:r>
              <a:rPr lang="en-US" dirty="0"/>
              <a:t>Example: Detailed Outline</a:t>
            </a:r>
          </a:p>
        </p:txBody>
      </p:sp>
      <p:sp>
        <p:nvSpPr>
          <p:cNvPr id="8" name="Rounded Rectangle 7">
            <a:extLst>
              <a:ext uri="{FF2B5EF4-FFF2-40B4-BE49-F238E27FC236}">
                <a16:creationId xmlns:a16="http://schemas.microsoft.com/office/drawing/2014/main" id="{78B5393B-3F37-32EA-6449-8B81C30FA79F}"/>
              </a:ext>
            </a:extLst>
          </p:cNvPr>
          <p:cNvSpPr/>
          <p:nvPr/>
        </p:nvSpPr>
        <p:spPr>
          <a:xfrm>
            <a:off x="1386678" y="1246910"/>
            <a:ext cx="9418644" cy="5464848"/>
          </a:xfrm>
          <a:prstGeom prst="roundRect">
            <a:avLst>
              <a:gd name="adj" fmla="val 2975"/>
            </a:avLst>
          </a:prstGeom>
          <a:solidFill>
            <a:schemeClr val="bg1"/>
          </a:solidFill>
          <a:ln w="38100">
            <a:solidFill>
              <a:srgbClr val="4371C5"/>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a:p>
        </p:txBody>
      </p:sp>
      <p:sp>
        <p:nvSpPr>
          <p:cNvPr id="9" name="TextBox 8">
            <a:extLst>
              <a:ext uri="{FF2B5EF4-FFF2-40B4-BE49-F238E27FC236}">
                <a16:creationId xmlns:a16="http://schemas.microsoft.com/office/drawing/2014/main" id="{DC9B291A-8366-4EE5-C81E-9FDB7057CAB6}"/>
              </a:ext>
            </a:extLst>
          </p:cNvPr>
          <p:cNvSpPr txBox="1"/>
          <p:nvPr/>
        </p:nvSpPr>
        <p:spPr>
          <a:xfrm>
            <a:off x="2983684" y="1246910"/>
            <a:ext cx="7821637" cy="5262979"/>
          </a:xfrm>
          <a:prstGeom prst="rect">
            <a:avLst/>
          </a:prstGeom>
          <a:noFill/>
        </p:spPr>
        <p:txBody>
          <a:bodyPr wrap="square" rtlCol="0">
            <a:spAutoFit/>
          </a:bodyPr>
          <a:lstStyle/>
          <a:p>
            <a:pPr marL="342900" lvl="1" indent="-342900">
              <a:buAutoNum type="arabicPeriod"/>
            </a:pPr>
            <a:r>
              <a:rPr lang="en-US" sz="1400" dirty="0">
                <a:solidFill>
                  <a:schemeClr val="bg1">
                    <a:lumMod val="75000"/>
                  </a:schemeClr>
                </a:solidFill>
                <a:latin typeface="Courier New" panose="02070309020205020404" pitchFamily="49" charset="0"/>
                <a:cs typeface="Courier New" panose="02070309020205020404" pitchFamily="49" charset="0"/>
              </a:rPr>
              <a:t>Jenna meets Brian and immediately feels drawn to him. </a:t>
            </a:r>
          </a:p>
          <a:p>
            <a:pPr marL="800100" lvl="2" indent="-342900">
              <a:buAutoNum type="alphaLcPeriod"/>
            </a:pPr>
            <a:r>
              <a:rPr lang="en-US" sz="1400" dirty="0">
                <a:latin typeface="Courier New" panose="02070309020205020404" pitchFamily="49" charset="0"/>
                <a:cs typeface="Courier New" panose="02070309020205020404" pitchFamily="49" charset="0"/>
              </a:rPr>
              <a:t>Jenna meets Brian and feels an instant connection to him.</a:t>
            </a:r>
          </a:p>
          <a:p>
            <a:pPr marL="800100" lvl="2" indent="-342900">
              <a:buAutoNum type="alphaLcPeriod" startAt="2"/>
            </a:pPr>
            <a:r>
              <a:rPr lang="en-US" sz="1400" dirty="0">
                <a:latin typeface="Courier New" panose="02070309020205020404" pitchFamily="49" charset="0"/>
                <a:cs typeface="Courier New" panose="02070309020205020404" pitchFamily="49" charset="0"/>
              </a:rPr>
              <a:t>The two start dating and Jenna begins to fall in love. </a:t>
            </a:r>
          </a:p>
          <a:p>
            <a:pPr marL="800100" lvl="2" indent="-342900">
              <a:buAutoNum type="alphaLcPeriod" startAt="2"/>
            </a:pPr>
            <a:endParaRPr lang="en-US" sz="1400" dirty="0">
              <a:latin typeface="Courier New" panose="02070309020205020404" pitchFamily="49" charset="0"/>
              <a:cs typeface="Courier New" panose="02070309020205020404" pitchFamily="49" charset="0"/>
            </a:endParaRPr>
          </a:p>
          <a:p>
            <a:pPr marL="800100" lvl="2" indent="-342900">
              <a:buAutoNum type="alphaLcPeriod" startAt="2"/>
            </a:pPr>
            <a:endParaRPr lang="en-US" sz="1400" dirty="0">
              <a:latin typeface="Courier New" panose="02070309020205020404" pitchFamily="49" charset="0"/>
              <a:cs typeface="Courier New" panose="02070309020205020404" pitchFamily="49" charset="0"/>
            </a:endParaRPr>
          </a:p>
          <a:p>
            <a:pPr marL="800100" lvl="2" indent="-342900">
              <a:buAutoNum type="alphaLcPeriod" startAt="2"/>
            </a:pPr>
            <a:endParaRPr lang="en-US" sz="1400" dirty="0">
              <a:latin typeface="Courier New" panose="02070309020205020404" pitchFamily="49" charset="0"/>
              <a:cs typeface="Courier New" panose="02070309020205020404" pitchFamily="49" charset="0"/>
            </a:endParaRPr>
          </a:p>
          <a:p>
            <a:pPr marL="800100" lvl="2" indent="-342900">
              <a:buAutoNum type="alphaLcPeriod" startAt="2"/>
            </a:pPr>
            <a:endParaRPr lang="en-US" sz="1400" dirty="0">
              <a:latin typeface="Courier New" panose="02070309020205020404" pitchFamily="49" charset="0"/>
              <a:cs typeface="Courier New" panose="02070309020205020404" pitchFamily="49" charset="0"/>
            </a:endParaRPr>
          </a:p>
          <a:p>
            <a:pPr marL="342900" lvl="1" indent="-342900">
              <a:buAutoNum type="arabicPeriod"/>
            </a:pPr>
            <a:r>
              <a:rPr lang="en-US" sz="1400" dirty="0">
                <a:solidFill>
                  <a:schemeClr val="bg1">
                    <a:lumMod val="75000"/>
                  </a:schemeClr>
                </a:solidFill>
                <a:latin typeface="Courier New" panose="02070309020205020404" pitchFamily="49" charset="0"/>
                <a:cs typeface="Courier New" panose="02070309020205020404" pitchFamily="49" charset="0"/>
              </a:rPr>
              <a:t>Jenna starts to think marriage isn’t so bad after all when Brian seems like the perfect man for her.  </a:t>
            </a:r>
          </a:p>
          <a:p>
            <a:pPr marL="800100" lvl="2" indent="-342900">
              <a:buFont typeface="+mj-lt"/>
              <a:buAutoNum type="alphaLcPeriod"/>
            </a:pPr>
            <a:r>
              <a:rPr lang="en-US" sz="1400" dirty="0">
                <a:latin typeface="Courier New" panose="02070309020205020404" pitchFamily="49" charset="0"/>
                <a:cs typeface="Courier New" panose="02070309020205020404" pitchFamily="49" charset="0"/>
              </a:rPr>
              <a:t>Jenna starts to think marriage isn’t so bad when Brian seems like the perfect man for her. </a:t>
            </a:r>
          </a:p>
          <a:p>
            <a:pPr marL="857250" lvl="2" indent="-400050">
              <a:buFont typeface="+mj-lt"/>
              <a:buAutoNum type="alphaLcPeriod"/>
            </a:pPr>
            <a:r>
              <a:rPr lang="en-US" sz="1400" dirty="0">
                <a:latin typeface="Courier New" panose="02070309020205020404" pitchFamily="49" charset="0"/>
                <a:cs typeface="Courier New" panose="02070309020205020404" pitchFamily="49" charset="0"/>
              </a:rPr>
              <a:t>After much soul searching, Jenna decides that she wants to marry Brian.</a:t>
            </a:r>
          </a:p>
          <a:p>
            <a:pPr marL="857250" lvl="2" indent="-400050">
              <a:buFont typeface="+mj-lt"/>
              <a:buAutoNum type="alphaLcPeriod"/>
            </a:pPr>
            <a:endParaRPr lang="en-US" sz="1400" dirty="0">
              <a:latin typeface="Courier New" panose="02070309020205020404" pitchFamily="49" charset="0"/>
              <a:cs typeface="Courier New" panose="02070309020205020404" pitchFamily="49" charset="0"/>
            </a:endParaRPr>
          </a:p>
          <a:p>
            <a:pPr marL="400050" lvl="1" indent="-400050">
              <a:buFont typeface="+mj-lt"/>
              <a:buAutoNum type="arabicPeriod"/>
            </a:pPr>
            <a:r>
              <a:rPr lang="en-US" sz="1400" dirty="0">
                <a:solidFill>
                  <a:schemeClr val="bg1">
                    <a:lumMod val="75000"/>
                  </a:schemeClr>
                </a:solidFill>
                <a:latin typeface="Courier New" panose="02070309020205020404" pitchFamily="49" charset="0"/>
                <a:cs typeface="Courier New" panose="02070309020205020404" pitchFamily="49" charset="0"/>
              </a:rPr>
              <a:t>However, when Brian’s ex shows up and tries to win him back, Jenna realizes it’s better to be alone than with someone who doesn’t truly love you. </a:t>
            </a:r>
          </a:p>
          <a:p>
            <a:pPr marL="800100" lvl="2" indent="-342900">
              <a:buFont typeface="+mj-lt"/>
              <a:buAutoNum type="alphaLcPeriod"/>
            </a:pPr>
            <a:r>
              <a:rPr lang="en-US" sz="1400" dirty="0">
                <a:latin typeface="Courier New" panose="02070309020205020404" pitchFamily="49" charset="0"/>
                <a:cs typeface="Courier New" panose="02070309020205020404" pitchFamily="49" charset="0"/>
              </a:rPr>
              <a:t>Jenna overhears a conversation between Brian and his ex, Teresa. </a:t>
            </a:r>
          </a:p>
          <a:p>
            <a:pPr marL="800100" lvl="2" indent="-342900">
              <a:buFont typeface="+mj-lt"/>
              <a:buAutoNum type="alphaLcPeriod"/>
            </a:pPr>
            <a:r>
              <a:rPr lang="en-US" sz="1400" dirty="0">
                <a:latin typeface="Courier New" panose="02070309020205020404" pitchFamily="49" charset="0"/>
                <a:cs typeface="Courier New" panose="02070309020205020404" pitchFamily="49" charset="0"/>
              </a:rPr>
              <a:t>Jenna confronts Brian and Brian confesses he still has feelings for Teresa. </a:t>
            </a:r>
          </a:p>
          <a:p>
            <a:pPr marL="800100" lvl="2" indent="-342900">
              <a:buFont typeface="+mj-lt"/>
              <a:buAutoNum type="alphaLcPeriod"/>
            </a:pPr>
            <a:r>
              <a:rPr lang="en-US" sz="1400" dirty="0">
                <a:latin typeface="Courier New" panose="02070309020205020404" pitchFamily="49" charset="0"/>
                <a:cs typeface="Courier New" panose="02070309020205020404" pitchFamily="49" charset="0"/>
              </a:rPr>
              <a:t>Jenna breaks up with Brian.</a:t>
            </a:r>
          </a:p>
          <a:p>
            <a:pPr marL="800100" lvl="2" indent="-342900">
              <a:buFont typeface="+mj-lt"/>
              <a:buAutoNum type="alphaLcPeriod"/>
            </a:pPr>
            <a:r>
              <a:rPr lang="en-US" sz="1400" dirty="0">
                <a:latin typeface="Courier New" panose="02070309020205020404" pitchFamily="49" charset="0"/>
                <a:cs typeface="Courier New" panose="02070309020205020404" pitchFamily="49" charset="0"/>
              </a:rPr>
              <a:t>Jenna decides that it’s better to be alone than with someone who doesn’t truly love you.</a:t>
            </a:r>
          </a:p>
          <a:p>
            <a:pPr marL="400050" lvl="1" indent="-400050">
              <a:buFont typeface="+mj-lt"/>
              <a:buAutoNum type="arabicPeriod"/>
            </a:pPr>
            <a:endParaRPr lang="en-US" sz="1400" dirty="0">
              <a:solidFill>
                <a:srgbClr val="4371C5"/>
              </a:solidFill>
              <a:latin typeface="Courier New" panose="02070309020205020404" pitchFamily="49" charset="0"/>
              <a:cs typeface="Courier New" panose="02070309020205020404" pitchFamily="49" charset="0"/>
            </a:endParaRPr>
          </a:p>
        </p:txBody>
      </p:sp>
      <p:sp>
        <p:nvSpPr>
          <p:cNvPr id="12" name="Round Same Side Corner Rectangle 11">
            <a:extLst>
              <a:ext uri="{FF2B5EF4-FFF2-40B4-BE49-F238E27FC236}">
                <a16:creationId xmlns:a16="http://schemas.microsoft.com/office/drawing/2014/main" id="{348D526B-FEA5-67BF-ED84-A82C620E1F77}"/>
              </a:ext>
            </a:extLst>
          </p:cNvPr>
          <p:cNvSpPr/>
          <p:nvPr/>
        </p:nvSpPr>
        <p:spPr>
          <a:xfrm rot="16200000">
            <a:off x="-547243" y="3180831"/>
            <a:ext cx="5464848" cy="1597006"/>
          </a:xfrm>
          <a:prstGeom prst="round2SameRect">
            <a:avLst>
              <a:gd name="adj1" fmla="val 11418"/>
              <a:gd name="adj2" fmla="val 0"/>
            </a:avLst>
          </a:prstGeom>
          <a:solidFill>
            <a:srgbClr val="F3F6FC"/>
          </a:solidFill>
          <a:ln w="38100">
            <a:solidFill>
              <a:srgbClr val="4371C5"/>
            </a:solidFill>
            <a:tailEnd type="none"/>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C5B7988D-535C-31CB-1BB6-8A048535FE8B}"/>
              </a:ext>
            </a:extLst>
          </p:cNvPr>
          <p:cNvSpPr txBox="1"/>
          <p:nvPr/>
        </p:nvSpPr>
        <p:spPr>
          <a:xfrm>
            <a:off x="1670239" y="3656301"/>
            <a:ext cx="1055097" cy="430887"/>
          </a:xfrm>
          <a:prstGeom prst="rect">
            <a:avLst/>
          </a:prstGeom>
          <a:noFill/>
        </p:spPr>
        <p:txBody>
          <a:bodyPr wrap="none" rtlCol="0">
            <a:spAutoFit/>
          </a:bodyPr>
          <a:lstStyle/>
          <a:p>
            <a:r>
              <a:rPr lang="en-US" sz="2200" b="1" dirty="0">
                <a:solidFill>
                  <a:srgbClr val="4371C5"/>
                </a:solidFill>
              </a:rPr>
              <a:t>Outline</a:t>
            </a:r>
          </a:p>
        </p:txBody>
      </p:sp>
    </p:spTree>
    <p:extLst>
      <p:ext uri="{BB962C8B-B14F-4D97-AF65-F5344CB8AC3E}">
        <p14:creationId xmlns:p14="http://schemas.microsoft.com/office/powerpoint/2010/main" val="2834120295"/>
      </p:ext>
    </p:extLst>
  </p:cSld>
  <p:clrMapOvr>
    <a:masterClrMapping/>
  </p:clrMapOvr>
  <mc:AlternateContent xmlns:mc="http://schemas.openxmlformats.org/markup-compatibility/2006" xmlns:p14="http://schemas.microsoft.com/office/powerpoint/2010/main">
    <mc:Choice Requires="p14">
      <p:transition spd="slow" p14:dur="2000" advTm="14633"/>
    </mc:Choice>
    <mc:Fallback xmlns="">
      <p:transition spd="slow" advTm="14633"/>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07C58-33F1-9B94-BAC0-D561A56A26D5}"/>
              </a:ext>
            </a:extLst>
          </p:cNvPr>
          <p:cNvSpPr>
            <a:spLocks noGrp="1"/>
          </p:cNvSpPr>
          <p:nvPr>
            <p:ph type="title"/>
          </p:nvPr>
        </p:nvSpPr>
        <p:spPr/>
        <p:txBody>
          <a:bodyPr/>
          <a:lstStyle/>
          <a:p>
            <a:r>
              <a:rPr lang="en-US" dirty="0"/>
              <a:t>Example: Detailed Outline</a:t>
            </a:r>
          </a:p>
        </p:txBody>
      </p:sp>
      <p:sp>
        <p:nvSpPr>
          <p:cNvPr id="8" name="Rounded Rectangle 7">
            <a:extLst>
              <a:ext uri="{FF2B5EF4-FFF2-40B4-BE49-F238E27FC236}">
                <a16:creationId xmlns:a16="http://schemas.microsoft.com/office/drawing/2014/main" id="{78B5393B-3F37-32EA-6449-8B81C30FA79F}"/>
              </a:ext>
            </a:extLst>
          </p:cNvPr>
          <p:cNvSpPr/>
          <p:nvPr/>
        </p:nvSpPr>
        <p:spPr>
          <a:xfrm>
            <a:off x="1386678" y="1246910"/>
            <a:ext cx="9418644" cy="5464848"/>
          </a:xfrm>
          <a:prstGeom prst="roundRect">
            <a:avLst>
              <a:gd name="adj" fmla="val 2975"/>
            </a:avLst>
          </a:prstGeom>
          <a:solidFill>
            <a:schemeClr val="bg1"/>
          </a:solidFill>
          <a:ln w="38100">
            <a:solidFill>
              <a:srgbClr val="4371C5"/>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a:p>
        </p:txBody>
      </p:sp>
      <p:sp>
        <p:nvSpPr>
          <p:cNvPr id="9" name="TextBox 8">
            <a:extLst>
              <a:ext uri="{FF2B5EF4-FFF2-40B4-BE49-F238E27FC236}">
                <a16:creationId xmlns:a16="http://schemas.microsoft.com/office/drawing/2014/main" id="{DC9B291A-8366-4EE5-C81E-9FDB7057CAB6}"/>
              </a:ext>
            </a:extLst>
          </p:cNvPr>
          <p:cNvSpPr txBox="1"/>
          <p:nvPr/>
        </p:nvSpPr>
        <p:spPr>
          <a:xfrm>
            <a:off x="2983684" y="1246910"/>
            <a:ext cx="7821637" cy="5262979"/>
          </a:xfrm>
          <a:prstGeom prst="rect">
            <a:avLst/>
          </a:prstGeom>
          <a:noFill/>
        </p:spPr>
        <p:txBody>
          <a:bodyPr wrap="square" rtlCol="0">
            <a:spAutoFit/>
          </a:bodyPr>
          <a:lstStyle/>
          <a:p>
            <a:pPr marL="342900" lvl="1" indent="-342900">
              <a:buAutoNum type="arabicPeriod"/>
            </a:pPr>
            <a:r>
              <a:rPr lang="en-US" sz="1400" dirty="0">
                <a:latin typeface="Courier New" panose="02070309020205020404" pitchFamily="49" charset="0"/>
                <a:cs typeface="Courier New" panose="02070309020205020404" pitchFamily="49" charset="0"/>
              </a:rPr>
              <a:t>Jenna meets Brian and immediately feels drawn to him. </a:t>
            </a:r>
          </a:p>
          <a:p>
            <a:pPr marL="800100" lvl="2" indent="-342900">
              <a:buAutoNum type="alphaLcPeriod"/>
            </a:pPr>
            <a:r>
              <a:rPr lang="en-US" sz="1400" dirty="0">
                <a:latin typeface="Courier New" panose="02070309020205020404" pitchFamily="49" charset="0"/>
                <a:cs typeface="Courier New" panose="02070309020205020404" pitchFamily="49" charset="0"/>
              </a:rPr>
              <a:t>Jenna meets Brian and feels an instant connection to him.</a:t>
            </a:r>
          </a:p>
          <a:p>
            <a:pPr marL="914400" lvl="3"/>
            <a:endParaRPr lang="en-US" sz="1400" dirty="0">
              <a:latin typeface="Courier New" panose="02070309020205020404" pitchFamily="49" charset="0"/>
              <a:cs typeface="Courier New" panose="02070309020205020404" pitchFamily="49" charset="0"/>
            </a:endParaRPr>
          </a:p>
          <a:p>
            <a:pPr marL="914400" lvl="3"/>
            <a:endParaRPr lang="en-US" sz="1400" dirty="0">
              <a:latin typeface="Courier New" panose="02070309020205020404" pitchFamily="49" charset="0"/>
              <a:cs typeface="Courier New" panose="02070309020205020404" pitchFamily="49" charset="0"/>
            </a:endParaRPr>
          </a:p>
          <a:p>
            <a:pPr marL="914400" lvl="3"/>
            <a:endParaRPr lang="en-US" sz="1400" dirty="0">
              <a:latin typeface="Courier New" panose="02070309020205020404" pitchFamily="49" charset="0"/>
              <a:cs typeface="Courier New" panose="02070309020205020404" pitchFamily="49" charset="0"/>
            </a:endParaRPr>
          </a:p>
          <a:p>
            <a:pPr marL="914400" lvl="3"/>
            <a:r>
              <a:rPr lang="en-US" sz="1400" dirty="0">
                <a:latin typeface="Courier New" panose="02070309020205020404" pitchFamily="49" charset="0"/>
                <a:cs typeface="Courier New" panose="02070309020205020404" pitchFamily="49" charset="0"/>
              </a:rPr>
              <a:t>	</a:t>
            </a:r>
          </a:p>
          <a:p>
            <a:pPr marL="914400" lvl="3"/>
            <a:endParaRPr lang="en-US" sz="1400" dirty="0">
              <a:latin typeface="Courier New" panose="02070309020205020404" pitchFamily="49" charset="0"/>
              <a:cs typeface="Courier New" panose="02070309020205020404" pitchFamily="49" charset="0"/>
            </a:endParaRPr>
          </a:p>
          <a:p>
            <a:pPr marL="914400" lvl="3"/>
            <a:endParaRPr lang="en-US" sz="1400" dirty="0">
              <a:latin typeface="Courier New" panose="02070309020205020404" pitchFamily="49" charset="0"/>
              <a:cs typeface="Courier New" panose="02070309020205020404" pitchFamily="49" charset="0"/>
            </a:endParaRPr>
          </a:p>
          <a:p>
            <a:pPr marL="800100" lvl="2" indent="-342900">
              <a:buAutoNum type="alphaLcPeriod" startAt="2"/>
            </a:pPr>
            <a:endParaRPr lang="en-US" sz="1400" dirty="0">
              <a:latin typeface="Courier New" panose="02070309020205020404" pitchFamily="49" charset="0"/>
              <a:cs typeface="Courier New" panose="02070309020205020404" pitchFamily="49" charset="0"/>
            </a:endParaRPr>
          </a:p>
          <a:p>
            <a:pPr marL="800100" lvl="2" indent="-342900">
              <a:buAutoNum type="alphaLcPeriod" startAt="2"/>
            </a:pPr>
            <a:endParaRPr lang="en-US" sz="1400" dirty="0">
              <a:latin typeface="Courier New" panose="02070309020205020404" pitchFamily="49" charset="0"/>
              <a:cs typeface="Courier New" panose="02070309020205020404" pitchFamily="49" charset="0"/>
            </a:endParaRPr>
          </a:p>
          <a:p>
            <a:pPr marL="800100" lvl="2" indent="-342900">
              <a:buAutoNum type="alphaLcPeriod" startAt="2"/>
            </a:pPr>
            <a:endParaRPr lang="en-US" sz="1400" dirty="0">
              <a:latin typeface="Courier New" panose="02070309020205020404" pitchFamily="49" charset="0"/>
              <a:cs typeface="Courier New" panose="02070309020205020404" pitchFamily="49" charset="0"/>
            </a:endParaRPr>
          </a:p>
          <a:p>
            <a:pPr marL="800100" lvl="2" indent="-342900">
              <a:buAutoNum type="alphaLcPeriod" startAt="2"/>
            </a:pPr>
            <a:endParaRPr lang="en-US" sz="1400" dirty="0">
              <a:latin typeface="Courier New" panose="02070309020205020404" pitchFamily="49" charset="0"/>
              <a:cs typeface="Courier New" panose="02070309020205020404" pitchFamily="49" charset="0"/>
            </a:endParaRPr>
          </a:p>
          <a:p>
            <a:pPr marL="342900" lvl="1" indent="-342900">
              <a:buAutoNum type="arabicPeriod"/>
            </a:pPr>
            <a:r>
              <a:rPr lang="en-US" sz="1400" dirty="0">
                <a:solidFill>
                  <a:schemeClr val="bg1">
                    <a:lumMod val="75000"/>
                  </a:schemeClr>
                </a:solidFill>
                <a:latin typeface="Courier New" panose="02070309020205020404" pitchFamily="49" charset="0"/>
                <a:cs typeface="Courier New" panose="02070309020205020404" pitchFamily="49" charset="0"/>
              </a:rPr>
              <a:t>...</a:t>
            </a:r>
          </a:p>
          <a:p>
            <a:pPr marL="342900" lvl="1" indent="-342900">
              <a:buAutoNum type="arabicPeriod"/>
            </a:pPr>
            <a:endParaRPr lang="en-US" sz="1400" dirty="0">
              <a:solidFill>
                <a:schemeClr val="bg1">
                  <a:lumMod val="75000"/>
                </a:schemeClr>
              </a:solidFill>
              <a:latin typeface="Courier New" panose="02070309020205020404" pitchFamily="49" charset="0"/>
              <a:cs typeface="Courier New" panose="02070309020205020404" pitchFamily="49" charset="0"/>
            </a:endParaRPr>
          </a:p>
          <a:p>
            <a:pPr marL="342900" lvl="1" indent="-342900">
              <a:buAutoNum type="arabicPeriod"/>
            </a:pPr>
            <a:endParaRPr lang="en-US" sz="1400" dirty="0">
              <a:solidFill>
                <a:schemeClr val="bg1">
                  <a:lumMod val="75000"/>
                </a:schemeClr>
              </a:solidFill>
              <a:latin typeface="Courier New" panose="02070309020205020404" pitchFamily="49" charset="0"/>
              <a:cs typeface="Courier New" panose="02070309020205020404" pitchFamily="49" charset="0"/>
            </a:endParaRPr>
          </a:p>
          <a:p>
            <a:pPr marL="342900" lvl="1" indent="-342900">
              <a:buAutoNum type="arabicPeriod"/>
            </a:pPr>
            <a:endParaRPr lang="en-US" sz="1400" dirty="0">
              <a:solidFill>
                <a:schemeClr val="bg1">
                  <a:lumMod val="75000"/>
                </a:schemeClr>
              </a:solidFill>
              <a:latin typeface="Courier New" panose="02070309020205020404" pitchFamily="49" charset="0"/>
              <a:cs typeface="Courier New" panose="02070309020205020404" pitchFamily="49" charset="0"/>
            </a:endParaRPr>
          </a:p>
          <a:p>
            <a:pPr marL="342900" lvl="1" indent="-342900">
              <a:buAutoNum type="arabicPeriod"/>
            </a:pPr>
            <a:endParaRPr lang="en-US" sz="1400" dirty="0">
              <a:solidFill>
                <a:schemeClr val="bg1">
                  <a:lumMod val="75000"/>
                </a:schemeClr>
              </a:solidFill>
              <a:latin typeface="Courier New" panose="02070309020205020404" pitchFamily="49" charset="0"/>
              <a:cs typeface="Courier New" panose="02070309020205020404" pitchFamily="49" charset="0"/>
            </a:endParaRPr>
          </a:p>
          <a:p>
            <a:pPr marL="342900" lvl="1" indent="-342900">
              <a:buAutoNum type="arabicPeriod"/>
            </a:pPr>
            <a:endParaRPr lang="en-US" sz="1400" dirty="0">
              <a:solidFill>
                <a:schemeClr val="bg1">
                  <a:lumMod val="75000"/>
                </a:schemeClr>
              </a:solidFill>
              <a:latin typeface="Courier New" panose="02070309020205020404" pitchFamily="49" charset="0"/>
              <a:cs typeface="Courier New" panose="02070309020205020404" pitchFamily="49" charset="0"/>
            </a:endParaRPr>
          </a:p>
          <a:p>
            <a:pPr marL="342900" lvl="1" indent="-342900">
              <a:buAutoNum type="arabicPeriod"/>
            </a:pPr>
            <a:endParaRPr lang="en-US" sz="1400" dirty="0">
              <a:solidFill>
                <a:schemeClr val="bg1">
                  <a:lumMod val="75000"/>
                </a:schemeClr>
              </a:solidFill>
              <a:latin typeface="Courier New" panose="02070309020205020404" pitchFamily="49" charset="0"/>
              <a:cs typeface="Courier New" panose="02070309020205020404" pitchFamily="49" charset="0"/>
            </a:endParaRPr>
          </a:p>
          <a:p>
            <a:pPr marL="342900" lvl="1" indent="-342900">
              <a:buAutoNum type="arabicPeriod"/>
            </a:pPr>
            <a:endParaRPr lang="en-US" sz="1400" dirty="0">
              <a:solidFill>
                <a:schemeClr val="bg1">
                  <a:lumMod val="75000"/>
                </a:schemeClr>
              </a:solidFill>
              <a:latin typeface="Courier New" panose="02070309020205020404" pitchFamily="49" charset="0"/>
              <a:cs typeface="Courier New" panose="02070309020205020404" pitchFamily="49" charset="0"/>
            </a:endParaRPr>
          </a:p>
          <a:p>
            <a:pPr marL="342900" lvl="1" indent="-342900">
              <a:buAutoNum type="arabicPeriod"/>
            </a:pPr>
            <a:endParaRPr lang="en-US" sz="1400" dirty="0">
              <a:latin typeface="Courier New" panose="02070309020205020404" pitchFamily="49" charset="0"/>
              <a:cs typeface="Courier New" panose="02070309020205020404" pitchFamily="49" charset="0"/>
            </a:endParaRPr>
          </a:p>
          <a:p>
            <a:pPr marL="857250" lvl="2" indent="-400050">
              <a:buFont typeface="+mj-lt"/>
              <a:buAutoNum type="alphaLcPeriod"/>
            </a:pPr>
            <a:endParaRPr lang="en-US" sz="1400" dirty="0">
              <a:latin typeface="Courier New" panose="02070309020205020404" pitchFamily="49" charset="0"/>
              <a:cs typeface="Courier New" panose="02070309020205020404" pitchFamily="49" charset="0"/>
            </a:endParaRPr>
          </a:p>
          <a:p>
            <a:pPr marL="400050" lvl="1" indent="-400050">
              <a:buFont typeface="+mj-lt"/>
              <a:buAutoNum type="arabicPeriod"/>
            </a:pPr>
            <a:r>
              <a:rPr lang="en-US" sz="1400" dirty="0">
                <a:solidFill>
                  <a:schemeClr val="bg1">
                    <a:lumMod val="75000"/>
                  </a:schemeClr>
                </a:solidFill>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pPr marL="400050" lvl="1" indent="-400050">
              <a:buFont typeface="+mj-lt"/>
              <a:buAutoNum type="arabicPeriod"/>
            </a:pPr>
            <a:endParaRPr lang="en-US" sz="1400" dirty="0">
              <a:solidFill>
                <a:srgbClr val="4371C5"/>
              </a:solidFill>
              <a:latin typeface="Courier New" panose="02070309020205020404" pitchFamily="49" charset="0"/>
              <a:cs typeface="Courier New" panose="02070309020205020404" pitchFamily="49" charset="0"/>
            </a:endParaRPr>
          </a:p>
        </p:txBody>
      </p:sp>
      <p:sp>
        <p:nvSpPr>
          <p:cNvPr id="12" name="Round Same Side Corner Rectangle 11">
            <a:extLst>
              <a:ext uri="{FF2B5EF4-FFF2-40B4-BE49-F238E27FC236}">
                <a16:creationId xmlns:a16="http://schemas.microsoft.com/office/drawing/2014/main" id="{348D526B-FEA5-67BF-ED84-A82C620E1F77}"/>
              </a:ext>
            </a:extLst>
          </p:cNvPr>
          <p:cNvSpPr/>
          <p:nvPr/>
        </p:nvSpPr>
        <p:spPr>
          <a:xfrm rot="16200000">
            <a:off x="-547243" y="3180831"/>
            <a:ext cx="5464848" cy="1597006"/>
          </a:xfrm>
          <a:prstGeom prst="round2SameRect">
            <a:avLst>
              <a:gd name="adj1" fmla="val 11418"/>
              <a:gd name="adj2" fmla="val 0"/>
            </a:avLst>
          </a:prstGeom>
          <a:solidFill>
            <a:srgbClr val="F3F6FC"/>
          </a:solidFill>
          <a:ln w="38100">
            <a:solidFill>
              <a:srgbClr val="4371C5"/>
            </a:solidFill>
            <a:tailEnd type="none"/>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C5B7988D-535C-31CB-1BB6-8A048535FE8B}"/>
              </a:ext>
            </a:extLst>
          </p:cNvPr>
          <p:cNvSpPr txBox="1"/>
          <p:nvPr/>
        </p:nvSpPr>
        <p:spPr>
          <a:xfrm>
            <a:off x="1670239" y="3656301"/>
            <a:ext cx="1055097" cy="430887"/>
          </a:xfrm>
          <a:prstGeom prst="rect">
            <a:avLst/>
          </a:prstGeom>
          <a:noFill/>
        </p:spPr>
        <p:txBody>
          <a:bodyPr wrap="none" rtlCol="0">
            <a:spAutoFit/>
          </a:bodyPr>
          <a:lstStyle/>
          <a:p>
            <a:r>
              <a:rPr lang="en-US" sz="2200" b="1" dirty="0">
                <a:solidFill>
                  <a:srgbClr val="4371C5"/>
                </a:solidFill>
              </a:rPr>
              <a:t>Outline</a:t>
            </a:r>
          </a:p>
        </p:txBody>
      </p:sp>
    </p:spTree>
    <p:extLst>
      <p:ext uri="{BB962C8B-B14F-4D97-AF65-F5344CB8AC3E}">
        <p14:creationId xmlns:p14="http://schemas.microsoft.com/office/powerpoint/2010/main" val="3185886464"/>
      </p:ext>
    </p:extLst>
  </p:cSld>
  <p:clrMapOvr>
    <a:masterClrMapping/>
  </p:clrMapOvr>
  <mc:AlternateContent xmlns:mc="http://schemas.openxmlformats.org/markup-compatibility/2006" xmlns:p14="http://schemas.microsoft.com/office/powerpoint/2010/main">
    <mc:Choice Requires="p14">
      <p:transition spd="slow" p14:dur="2000" advTm="4500"/>
    </mc:Choice>
    <mc:Fallback xmlns="">
      <p:transition spd="slow" advTm="45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07C58-33F1-9B94-BAC0-D561A56A26D5}"/>
              </a:ext>
            </a:extLst>
          </p:cNvPr>
          <p:cNvSpPr>
            <a:spLocks noGrp="1"/>
          </p:cNvSpPr>
          <p:nvPr>
            <p:ph type="title"/>
          </p:nvPr>
        </p:nvSpPr>
        <p:spPr/>
        <p:txBody>
          <a:bodyPr/>
          <a:lstStyle/>
          <a:p>
            <a:r>
              <a:rPr lang="en-US" dirty="0"/>
              <a:t>Example: Detailed Outline</a:t>
            </a:r>
          </a:p>
        </p:txBody>
      </p:sp>
      <p:sp>
        <p:nvSpPr>
          <p:cNvPr id="8" name="Rounded Rectangle 7">
            <a:extLst>
              <a:ext uri="{FF2B5EF4-FFF2-40B4-BE49-F238E27FC236}">
                <a16:creationId xmlns:a16="http://schemas.microsoft.com/office/drawing/2014/main" id="{78B5393B-3F37-32EA-6449-8B81C30FA79F}"/>
              </a:ext>
            </a:extLst>
          </p:cNvPr>
          <p:cNvSpPr/>
          <p:nvPr/>
        </p:nvSpPr>
        <p:spPr>
          <a:xfrm>
            <a:off x="1386678" y="1246910"/>
            <a:ext cx="9418644" cy="5464848"/>
          </a:xfrm>
          <a:prstGeom prst="roundRect">
            <a:avLst>
              <a:gd name="adj" fmla="val 2975"/>
            </a:avLst>
          </a:prstGeom>
          <a:solidFill>
            <a:schemeClr val="bg1"/>
          </a:solidFill>
          <a:ln w="38100">
            <a:solidFill>
              <a:srgbClr val="4371C5"/>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a:p>
        </p:txBody>
      </p:sp>
      <p:sp>
        <p:nvSpPr>
          <p:cNvPr id="9" name="TextBox 8">
            <a:extLst>
              <a:ext uri="{FF2B5EF4-FFF2-40B4-BE49-F238E27FC236}">
                <a16:creationId xmlns:a16="http://schemas.microsoft.com/office/drawing/2014/main" id="{DC9B291A-8366-4EE5-C81E-9FDB7057CAB6}"/>
              </a:ext>
            </a:extLst>
          </p:cNvPr>
          <p:cNvSpPr txBox="1"/>
          <p:nvPr/>
        </p:nvSpPr>
        <p:spPr>
          <a:xfrm>
            <a:off x="2983684" y="1246910"/>
            <a:ext cx="7821637" cy="5262979"/>
          </a:xfrm>
          <a:prstGeom prst="rect">
            <a:avLst/>
          </a:prstGeom>
          <a:noFill/>
        </p:spPr>
        <p:txBody>
          <a:bodyPr wrap="square" rtlCol="0">
            <a:spAutoFit/>
          </a:bodyPr>
          <a:lstStyle/>
          <a:p>
            <a:pPr marL="342900" lvl="1" indent="-342900">
              <a:buAutoNum type="arabicPeriod"/>
            </a:pPr>
            <a:r>
              <a:rPr lang="en-US" sz="1400" dirty="0">
                <a:solidFill>
                  <a:schemeClr val="bg1">
                    <a:lumMod val="75000"/>
                  </a:schemeClr>
                </a:solidFill>
                <a:latin typeface="Courier New" panose="02070309020205020404" pitchFamily="49" charset="0"/>
                <a:cs typeface="Courier New" panose="02070309020205020404" pitchFamily="49" charset="0"/>
              </a:rPr>
              <a:t>Jenna meets Brian and immediately feels drawn to him. </a:t>
            </a:r>
          </a:p>
          <a:p>
            <a:pPr marL="800100" lvl="2" indent="-342900">
              <a:buAutoNum type="alphaLcPeriod"/>
            </a:pPr>
            <a:r>
              <a:rPr lang="en-US" sz="1400" dirty="0">
                <a:solidFill>
                  <a:schemeClr val="bg1">
                    <a:lumMod val="75000"/>
                  </a:schemeClr>
                </a:solidFill>
                <a:latin typeface="Courier New" panose="02070309020205020404" pitchFamily="49" charset="0"/>
                <a:cs typeface="Courier New" panose="02070309020205020404" pitchFamily="49" charset="0"/>
              </a:rPr>
              <a:t>Jenna meets Brian and feels an instant connection to him.</a:t>
            </a:r>
          </a:p>
          <a:p>
            <a:pPr marL="1314450" lvl="3" indent="-400050">
              <a:buAutoNum type="romanLcPeriod"/>
            </a:pPr>
            <a:r>
              <a:rPr lang="en-US" sz="1400" dirty="0">
                <a:latin typeface="Courier New" panose="02070309020205020404" pitchFamily="49" charset="0"/>
                <a:cs typeface="Courier New" panose="02070309020205020404" pitchFamily="49" charset="0"/>
              </a:rPr>
              <a:t>Jenna Adams meets Brian Johnson for the first time.</a:t>
            </a:r>
          </a:p>
          <a:p>
            <a:pPr marL="914400" lvl="3"/>
            <a:endParaRPr lang="en-US" sz="1400" dirty="0">
              <a:latin typeface="Courier New" panose="02070309020205020404" pitchFamily="49" charset="0"/>
              <a:cs typeface="Courier New" panose="02070309020205020404" pitchFamily="49" charset="0"/>
            </a:endParaRPr>
          </a:p>
          <a:p>
            <a:pPr marL="914400" lvl="3"/>
            <a:endParaRPr lang="en-US" sz="1400" dirty="0">
              <a:latin typeface="Courier New" panose="02070309020205020404" pitchFamily="49" charset="0"/>
              <a:cs typeface="Courier New" panose="02070309020205020404" pitchFamily="49" charset="0"/>
            </a:endParaRPr>
          </a:p>
          <a:p>
            <a:pPr marL="914400" lvl="3"/>
            <a:r>
              <a:rPr lang="en-US" sz="1400" dirty="0">
                <a:latin typeface="Courier New" panose="02070309020205020404" pitchFamily="49" charset="0"/>
                <a:cs typeface="Courier New" panose="02070309020205020404" pitchFamily="49" charset="0"/>
              </a:rPr>
              <a:t>	</a:t>
            </a:r>
          </a:p>
          <a:p>
            <a:pPr marL="914400" lvl="3"/>
            <a:endParaRPr lang="en-US" sz="1400" dirty="0">
              <a:latin typeface="Courier New" panose="02070309020205020404" pitchFamily="49" charset="0"/>
              <a:cs typeface="Courier New" panose="02070309020205020404" pitchFamily="49" charset="0"/>
            </a:endParaRPr>
          </a:p>
          <a:p>
            <a:pPr marL="914400" lvl="3"/>
            <a:endParaRPr lang="en-US" sz="1400" dirty="0">
              <a:latin typeface="Courier New" panose="02070309020205020404" pitchFamily="49" charset="0"/>
              <a:cs typeface="Courier New" panose="02070309020205020404" pitchFamily="49" charset="0"/>
            </a:endParaRPr>
          </a:p>
          <a:p>
            <a:pPr marL="800100" lvl="2" indent="-342900">
              <a:buAutoNum type="alphaLcPeriod" startAt="2"/>
            </a:pPr>
            <a:endParaRPr lang="en-US" sz="1400" dirty="0">
              <a:latin typeface="Courier New" panose="02070309020205020404" pitchFamily="49" charset="0"/>
              <a:cs typeface="Courier New" panose="02070309020205020404" pitchFamily="49" charset="0"/>
            </a:endParaRPr>
          </a:p>
          <a:p>
            <a:pPr marL="800100" lvl="2" indent="-342900">
              <a:buAutoNum type="alphaLcPeriod" startAt="2"/>
            </a:pPr>
            <a:endParaRPr lang="en-US" sz="1400" dirty="0">
              <a:latin typeface="Courier New" panose="02070309020205020404" pitchFamily="49" charset="0"/>
              <a:cs typeface="Courier New" panose="02070309020205020404" pitchFamily="49" charset="0"/>
            </a:endParaRPr>
          </a:p>
          <a:p>
            <a:pPr marL="800100" lvl="2" indent="-342900">
              <a:buAutoNum type="alphaLcPeriod" startAt="2"/>
            </a:pPr>
            <a:endParaRPr lang="en-US" sz="1400" dirty="0">
              <a:latin typeface="Courier New" panose="02070309020205020404" pitchFamily="49" charset="0"/>
              <a:cs typeface="Courier New" panose="02070309020205020404" pitchFamily="49" charset="0"/>
            </a:endParaRPr>
          </a:p>
          <a:p>
            <a:pPr marL="800100" lvl="2" indent="-342900">
              <a:buAutoNum type="alphaLcPeriod" startAt="2"/>
            </a:pPr>
            <a:endParaRPr lang="en-US" sz="1400" dirty="0">
              <a:latin typeface="Courier New" panose="02070309020205020404" pitchFamily="49" charset="0"/>
              <a:cs typeface="Courier New" panose="02070309020205020404" pitchFamily="49" charset="0"/>
            </a:endParaRPr>
          </a:p>
          <a:p>
            <a:pPr marL="342900" lvl="1" indent="-342900">
              <a:buAutoNum type="arabicPeriod"/>
            </a:pPr>
            <a:r>
              <a:rPr lang="en-US" sz="1400" dirty="0">
                <a:solidFill>
                  <a:schemeClr val="bg1">
                    <a:lumMod val="75000"/>
                  </a:schemeClr>
                </a:solidFill>
                <a:latin typeface="Courier New" panose="02070309020205020404" pitchFamily="49" charset="0"/>
                <a:cs typeface="Courier New" panose="02070309020205020404" pitchFamily="49" charset="0"/>
              </a:rPr>
              <a:t>...</a:t>
            </a:r>
          </a:p>
          <a:p>
            <a:pPr marL="342900" lvl="1" indent="-342900">
              <a:buAutoNum type="arabicPeriod"/>
            </a:pPr>
            <a:endParaRPr lang="en-US" sz="1400" dirty="0">
              <a:solidFill>
                <a:schemeClr val="bg1">
                  <a:lumMod val="75000"/>
                </a:schemeClr>
              </a:solidFill>
              <a:latin typeface="Courier New" panose="02070309020205020404" pitchFamily="49" charset="0"/>
              <a:cs typeface="Courier New" panose="02070309020205020404" pitchFamily="49" charset="0"/>
            </a:endParaRPr>
          </a:p>
          <a:p>
            <a:pPr marL="342900" lvl="1" indent="-342900">
              <a:buAutoNum type="arabicPeriod"/>
            </a:pPr>
            <a:endParaRPr lang="en-US" sz="1400" dirty="0">
              <a:solidFill>
                <a:schemeClr val="bg1">
                  <a:lumMod val="75000"/>
                </a:schemeClr>
              </a:solidFill>
              <a:latin typeface="Courier New" panose="02070309020205020404" pitchFamily="49" charset="0"/>
              <a:cs typeface="Courier New" panose="02070309020205020404" pitchFamily="49" charset="0"/>
            </a:endParaRPr>
          </a:p>
          <a:p>
            <a:pPr marL="342900" lvl="1" indent="-342900">
              <a:buAutoNum type="arabicPeriod"/>
            </a:pPr>
            <a:endParaRPr lang="en-US" sz="1400" dirty="0">
              <a:solidFill>
                <a:schemeClr val="bg1">
                  <a:lumMod val="75000"/>
                </a:schemeClr>
              </a:solidFill>
              <a:latin typeface="Courier New" panose="02070309020205020404" pitchFamily="49" charset="0"/>
              <a:cs typeface="Courier New" panose="02070309020205020404" pitchFamily="49" charset="0"/>
            </a:endParaRPr>
          </a:p>
          <a:p>
            <a:pPr marL="342900" lvl="1" indent="-342900">
              <a:buAutoNum type="arabicPeriod"/>
            </a:pPr>
            <a:endParaRPr lang="en-US" sz="1400" dirty="0">
              <a:solidFill>
                <a:schemeClr val="bg1">
                  <a:lumMod val="75000"/>
                </a:schemeClr>
              </a:solidFill>
              <a:latin typeface="Courier New" panose="02070309020205020404" pitchFamily="49" charset="0"/>
              <a:cs typeface="Courier New" panose="02070309020205020404" pitchFamily="49" charset="0"/>
            </a:endParaRPr>
          </a:p>
          <a:p>
            <a:pPr marL="342900" lvl="1" indent="-342900">
              <a:buAutoNum type="arabicPeriod"/>
            </a:pPr>
            <a:endParaRPr lang="en-US" sz="1400" dirty="0">
              <a:solidFill>
                <a:schemeClr val="bg1">
                  <a:lumMod val="75000"/>
                </a:schemeClr>
              </a:solidFill>
              <a:latin typeface="Courier New" panose="02070309020205020404" pitchFamily="49" charset="0"/>
              <a:cs typeface="Courier New" panose="02070309020205020404" pitchFamily="49" charset="0"/>
            </a:endParaRPr>
          </a:p>
          <a:p>
            <a:pPr marL="342900" lvl="1" indent="-342900">
              <a:buAutoNum type="arabicPeriod"/>
            </a:pPr>
            <a:endParaRPr lang="en-US" sz="1400" dirty="0">
              <a:solidFill>
                <a:schemeClr val="bg1">
                  <a:lumMod val="75000"/>
                </a:schemeClr>
              </a:solidFill>
              <a:latin typeface="Courier New" panose="02070309020205020404" pitchFamily="49" charset="0"/>
              <a:cs typeface="Courier New" panose="02070309020205020404" pitchFamily="49" charset="0"/>
            </a:endParaRPr>
          </a:p>
          <a:p>
            <a:pPr marL="342900" lvl="1" indent="-342900">
              <a:buAutoNum type="arabicPeriod"/>
            </a:pPr>
            <a:endParaRPr lang="en-US" sz="1400" dirty="0">
              <a:solidFill>
                <a:schemeClr val="bg1">
                  <a:lumMod val="75000"/>
                </a:schemeClr>
              </a:solidFill>
              <a:latin typeface="Courier New" panose="02070309020205020404" pitchFamily="49" charset="0"/>
              <a:cs typeface="Courier New" panose="02070309020205020404" pitchFamily="49" charset="0"/>
            </a:endParaRPr>
          </a:p>
          <a:p>
            <a:pPr marL="342900" lvl="1" indent="-342900">
              <a:buAutoNum type="arabicPeriod"/>
            </a:pPr>
            <a:endParaRPr lang="en-US" sz="1400" dirty="0">
              <a:latin typeface="Courier New" panose="02070309020205020404" pitchFamily="49" charset="0"/>
              <a:cs typeface="Courier New" panose="02070309020205020404" pitchFamily="49" charset="0"/>
            </a:endParaRPr>
          </a:p>
          <a:p>
            <a:pPr marL="857250" lvl="2" indent="-400050">
              <a:buFont typeface="+mj-lt"/>
              <a:buAutoNum type="alphaLcPeriod"/>
            </a:pPr>
            <a:endParaRPr lang="en-US" sz="1400" dirty="0">
              <a:latin typeface="Courier New" panose="02070309020205020404" pitchFamily="49" charset="0"/>
              <a:cs typeface="Courier New" panose="02070309020205020404" pitchFamily="49" charset="0"/>
            </a:endParaRPr>
          </a:p>
          <a:p>
            <a:pPr marL="400050" lvl="1" indent="-400050">
              <a:buFont typeface="+mj-lt"/>
              <a:buAutoNum type="arabicPeriod"/>
            </a:pPr>
            <a:r>
              <a:rPr lang="en-US" sz="1400" dirty="0">
                <a:solidFill>
                  <a:schemeClr val="bg1">
                    <a:lumMod val="75000"/>
                  </a:schemeClr>
                </a:solidFill>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pPr marL="400050" lvl="1" indent="-400050">
              <a:buFont typeface="+mj-lt"/>
              <a:buAutoNum type="arabicPeriod"/>
            </a:pPr>
            <a:endParaRPr lang="en-US" sz="1400" dirty="0">
              <a:solidFill>
                <a:srgbClr val="4371C5"/>
              </a:solidFill>
              <a:latin typeface="Courier New" panose="02070309020205020404" pitchFamily="49" charset="0"/>
              <a:cs typeface="Courier New" panose="02070309020205020404" pitchFamily="49" charset="0"/>
            </a:endParaRPr>
          </a:p>
        </p:txBody>
      </p:sp>
      <p:sp>
        <p:nvSpPr>
          <p:cNvPr id="12" name="Round Same Side Corner Rectangle 11">
            <a:extLst>
              <a:ext uri="{FF2B5EF4-FFF2-40B4-BE49-F238E27FC236}">
                <a16:creationId xmlns:a16="http://schemas.microsoft.com/office/drawing/2014/main" id="{348D526B-FEA5-67BF-ED84-A82C620E1F77}"/>
              </a:ext>
            </a:extLst>
          </p:cNvPr>
          <p:cNvSpPr/>
          <p:nvPr/>
        </p:nvSpPr>
        <p:spPr>
          <a:xfrm rot="16200000">
            <a:off x="-547243" y="3180831"/>
            <a:ext cx="5464848" cy="1597006"/>
          </a:xfrm>
          <a:prstGeom prst="round2SameRect">
            <a:avLst>
              <a:gd name="adj1" fmla="val 11418"/>
              <a:gd name="adj2" fmla="val 0"/>
            </a:avLst>
          </a:prstGeom>
          <a:solidFill>
            <a:srgbClr val="F3F6FC"/>
          </a:solidFill>
          <a:ln w="38100">
            <a:solidFill>
              <a:srgbClr val="4371C5"/>
            </a:solidFill>
            <a:tailEnd type="none"/>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C5B7988D-535C-31CB-1BB6-8A048535FE8B}"/>
              </a:ext>
            </a:extLst>
          </p:cNvPr>
          <p:cNvSpPr txBox="1"/>
          <p:nvPr/>
        </p:nvSpPr>
        <p:spPr>
          <a:xfrm>
            <a:off x="1670239" y="3656301"/>
            <a:ext cx="1055097" cy="430887"/>
          </a:xfrm>
          <a:prstGeom prst="rect">
            <a:avLst/>
          </a:prstGeom>
          <a:noFill/>
        </p:spPr>
        <p:txBody>
          <a:bodyPr wrap="none" rtlCol="0">
            <a:spAutoFit/>
          </a:bodyPr>
          <a:lstStyle/>
          <a:p>
            <a:r>
              <a:rPr lang="en-US" sz="2200" b="1" dirty="0">
                <a:solidFill>
                  <a:srgbClr val="4371C5"/>
                </a:solidFill>
              </a:rPr>
              <a:t>Outline</a:t>
            </a:r>
          </a:p>
        </p:txBody>
      </p:sp>
    </p:spTree>
    <p:extLst>
      <p:ext uri="{BB962C8B-B14F-4D97-AF65-F5344CB8AC3E}">
        <p14:creationId xmlns:p14="http://schemas.microsoft.com/office/powerpoint/2010/main" val="2574456177"/>
      </p:ext>
    </p:extLst>
  </p:cSld>
  <p:clrMapOvr>
    <a:masterClrMapping/>
  </p:clrMapOvr>
  <mc:AlternateContent xmlns:mc="http://schemas.openxmlformats.org/markup-compatibility/2006" xmlns:p14="http://schemas.microsoft.com/office/powerpoint/2010/main">
    <mc:Choice Requires="p14">
      <p:transition spd="slow" p14:dur="2000" advTm="1200"/>
    </mc:Choice>
    <mc:Fallback xmlns="">
      <p:transition spd="slow" advTm="12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30F2C-F59B-A3B5-6BB0-AADEF34A9191}"/>
              </a:ext>
            </a:extLst>
          </p:cNvPr>
          <p:cNvSpPr>
            <a:spLocks noGrp="1"/>
          </p:cNvSpPr>
          <p:nvPr>
            <p:ph type="title"/>
          </p:nvPr>
        </p:nvSpPr>
        <p:spPr/>
        <p:txBody>
          <a:bodyPr/>
          <a:lstStyle/>
          <a:p>
            <a:r>
              <a:rPr lang="en-US" dirty="0"/>
              <a:t>Task Setup</a:t>
            </a:r>
          </a:p>
        </p:txBody>
      </p:sp>
      <p:sp>
        <p:nvSpPr>
          <p:cNvPr id="4" name="Rounded Rectangle 3">
            <a:extLst>
              <a:ext uri="{FF2B5EF4-FFF2-40B4-BE49-F238E27FC236}">
                <a16:creationId xmlns:a16="http://schemas.microsoft.com/office/drawing/2014/main" id="{FAF1C8F1-F4FF-7655-3A1E-25E95A3D5904}"/>
              </a:ext>
            </a:extLst>
          </p:cNvPr>
          <p:cNvSpPr/>
          <p:nvPr/>
        </p:nvSpPr>
        <p:spPr>
          <a:xfrm>
            <a:off x="1529300" y="1410496"/>
            <a:ext cx="9087902" cy="968315"/>
          </a:xfrm>
          <a:prstGeom prst="roundRect">
            <a:avLst/>
          </a:prstGeom>
          <a:solidFill>
            <a:schemeClr val="bg1">
              <a:lumMod val="95000"/>
            </a:schemeClr>
          </a:solidFill>
          <a:ln w="38100">
            <a:solidFill>
              <a:schemeClr val="bg1">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a:p>
        </p:txBody>
      </p:sp>
      <p:sp>
        <p:nvSpPr>
          <p:cNvPr id="5" name="TextBox 4">
            <a:extLst>
              <a:ext uri="{FF2B5EF4-FFF2-40B4-BE49-F238E27FC236}">
                <a16:creationId xmlns:a16="http://schemas.microsoft.com/office/drawing/2014/main" id="{4A0C720B-0391-BED0-6E16-BAEBC11E1A74}"/>
              </a:ext>
            </a:extLst>
          </p:cNvPr>
          <p:cNvSpPr txBox="1"/>
          <p:nvPr/>
        </p:nvSpPr>
        <p:spPr>
          <a:xfrm>
            <a:off x="3122429" y="1478012"/>
            <a:ext cx="7545572" cy="830997"/>
          </a:xfrm>
          <a:prstGeom prst="rect">
            <a:avLst/>
          </a:prstGeom>
          <a:noFill/>
        </p:spPr>
        <p:txBody>
          <a:bodyPr wrap="square" rtlCol="0">
            <a:spAutoFit/>
          </a:bodyPr>
          <a:lstStyle/>
          <a:p>
            <a:r>
              <a:rPr lang="en-US" sz="1600" b="0" i="0" dirty="0">
                <a:solidFill>
                  <a:srgbClr val="353740"/>
                </a:solidFill>
                <a:effectLst/>
                <a:latin typeface="Courier New" panose="02070309020205020404" pitchFamily="49" charset="0"/>
                <a:cs typeface="Courier New" panose="02070309020205020404" pitchFamily="49" charset="0"/>
              </a:rPr>
              <a:t>A young woman is determined to never get married and live her life alone, but when she meets a man who seems perfect for her, she begins to rethink her decision.</a:t>
            </a:r>
            <a:endParaRPr lang="en-US" sz="1600" dirty="0">
              <a:latin typeface="Courier New" panose="02070309020205020404" pitchFamily="49" charset="0"/>
              <a:cs typeface="Courier New" panose="02070309020205020404" pitchFamily="49" charset="0"/>
            </a:endParaRPr>
          </a:p>
        </p:txBody>
      </p:sp>
      <p:sp>
        <p:nvSpPr>
          <p:cNvPr id="6" name="Rounded Rectangle 8">
            <a:extLst>
              <a:ext uri="{FF2B5EF4-FFF2-40B4-BE49-F238E27FC236}">
                <a16:creationId xmlns:a16="http://schemas.microsoft.com/office/drawing/2014/main" id="{0E221576-5F1C-14D6-172D-3D9DC421A1F3}"/>
              </a:ext>
            </a:extLst>
          </p:cNvPr>
          <p:cNvSpPr/>
          <p:nvPr/>
        </p:nvSpPr>
        <p:spPr>
          <a:xfrm>
            <a:off x="1529326" y="1410473"/>
            <a:ext cx="1542329" cy="968316"/>
          </a:xfrm>
          <a:custGeom>
            <a:avLst/>
            <a:gdLst>
              <a:gd name="connsiteX0" fmla="*/ 0 w 1542329"/>
              <a:gd name="connsiteY0" fmla="*/ 161389 h 968316"/>
              <a:gd name="connsiteX1" fmla="*/ 161389 w 1542329"/>
              <a:gd name="connsiteY1" fmla="*/ 0 h 968316"/>
              <a:gd name="connsiteX2" fmla="*/ 1380940 w 1542329"/>
              <a:gd name="connsiteY2" fmla="*/ 0 h 968316"/>
              <a:gd name="connsiteX3" fmla="*/ 1542329 w 1542329"/>
              <a:gd name="connsiteY3" fmla="*/ 161389 h 968316"/>
              <a:gd name="connsiteX4" fmla="*/ 1542329 w 1542329"/>
              <a:gd name="connsiteY4" fmla="*/ 806927 h 968316"/>
              <a:gd name="connsiteX5" fmla="*/ 1380940 w 1542329"/>
              <a:gd name="connsiteY5" fmla="*/ 968316 h 968316"/>
              <a:gd name="connsiteX6" fmla="*/ 161389 w 1542329"/>
              <a:gd name="connsiteY6" fmla="*/ 968316 h 968316"/>
              <a:gd name="connsiteX7" fmla="*/ 0 w 1542329"/>
              <a:gd name="connsiteY7" fmla="*/ 806927 h 968316"/>
              <a:gd name="connsiteX8" fmla="*/ 0 w 1542329"/>
              <a:gd name="connsiteY8" fmla="*/ 161389 h 968316"/>
              <a:gd name="connsiteX0" fmla="*/ 0 w 1542329"/>
              <a:gd name="connsiteY0" fmla="*/ 161389 h 968316"/>
              <a:gd name="connsiteX1" fmla="*/ 161389 w 1542329"/>
              <a:gd name="connsiteY1" fmla="*/ 0 h 968316"/>
              <a:gd name="connsiteX2" fmla="*/ 1542329 w 1542329"/>
              <a:gd name="connsiteY2" fmla="*/ 161389 h 968316"/>
              <a:gd name="connsiteX3" fmla="*/ 1542329 w 1542329"/>
              <a:gd name="connsiteY3" fmla="*/ 806927 h 968316"/>
              <a:gd name="connsiteX4" fmla="*/ 1380940 w 1542329"/>
              <a:gd name="connsiteY4" fmla="*/ 968316 h 968316"/>
              <a:gd name="connsiteX5" fmla="*/ 161389 w 1542329"/>
              <a:gd name="connsiteY5" fmla="*/ 968316 h 968316"/>
              <a:gd name="connsiteX6" fmla="*/ 0 w 1542329"/>
              <a:gd name="connsiteY6" fmla="*/ 806927 h 968316"/>
              <a:gd name="connsiteX7" fmla="*/ 0 w 1542329"/>
              <a:gd name="connsiteY7" fmla="*/ 161389 h 968316"/>
              <a:gd name="connsiteX0" fmla="*/ 0 w 1542329"/>
              <a:gd name="connsiteY0" fmla="*/ 161389 h 968316"/>
              <a:gd name="connsiteX1" fmla="*/ 161389 w 1542329"/>
              <a:gd name="connsiteY1" fmla="*/ 0 h 968316"/>
              <a:gd name="connsiteX2" fmla="*/ 1542329 w 1542329"/>
              <a:gd name="connsiteY2" fmla="*/ 2639 h 968316"/>
              <a:gd name="connsiteX3" fmla="*/ 1542329 w 1542329"/>
              <a:gd name="connsiteY3" fmla="*/ 806927 h 968316"/>
              <a:gd name="connsiteX4" fmla="*/ 1380940 w 1542329"/>
              <a:gd name="connsiteY4" fmla="*/ 968316 h 968316"/>
              <a:gd name="connsiteX5" fmla="*/ 161389 w 1542329"/>
              <a:gd name="connsiteY5" fmla="*/ 968316 h 968316"/>
              <a:gd name="connsiteX6" fmla="*/ 0 w 1542329"/>
              <a:gd name="connsiteY6" fmla="*/ 806927 h 968316"/>
              <a:gd name="connsiteX7" fmla="*/ 0 w 1542329"/>
              <a:gd name="connsiteY7" fmla="*/ 161389 h 968316"/>
              <a:gd name="connsiteX0" fmla="*/ 0 w 1542329"/>
              <a:gd name="connsiteY0" fmla="*/ 161389 h 968316"/>
              <a:gd name="connsiteX1" fmla="*/ 161389 w 1542329"/>
              <a:gd name="connsiteY1" fmla="*/ 0 h 968316"/>
              <a:gd name="connsiteX2" fmla="*/ 1542329 w 1542329"/>
              <a:gd name="connsiteY2" fmla="*/ 2639 h 968316"/>
              <a:gd name="connsiteX3" fmla="*/ 1542329 w 1542329"/>
              <a:gd name="connsiteY3" fmla="*/ 806927 h 968316"/>
              <a:gd name="connsiteX4" fmla="*/ 161389 w 1542329"/>
              <a:gd name="connsiteY4" fmla="*/ 968316 h 968316"/>
              <a:gd name="connsiteX5" fmla="*/ 0 w 1542329"/>
              <a:gd name="connsiteY5" fmla="*/ 806927 h 968316"/>
              <a:gd name="connsiteX6" fmla="*/ 0 w 1542329"/>
              <a:gd name="connsiteY6" fmla="*/ 161389 h 968316"/>
              <a:gd name="connsiteX0" fmla="*/ 0 w 1542329"/>
              <a:gd name="connsiteY0" fmla="*/ 161389 h 1037899"/>
              <a:gd name="connsiteX1" fmla="*/ 161389 w 1542329"/>
              <a:gd name="connsiteY1" fmla="*/ 0 h 1037899"/>
              <a:gd name="connsiteX2" fmla="*/ 1542329 w 1542329"/>
              <a:gd name="connsiteY2" fmla="*/ 2639 h 1037899"/>
              <a:gd name="connsiteX3" fmla="*/ 1542329 w 1542329"/>
              <a:gd name="connsiteY3" fmla="*/ 965677 h 1037899"/>
              <a:gd name="connsiteX4" fmla="*/ 161389 w 1542329"/>
              <a:gd name="connsiteY4" fmla="*/ 968316 h 1037899"/>
              <a:gd name="connsiteX5" fmla="*/ 0 w 1542329"/>
              <a:gd name="connsiteY5" fmla="*/ 806927 h 1037899"/>
              <a:gd name="connsiteX6" fmla="*/ 0 w 1542329"/>
              <a:gd name="connsiteY6" fmla="*/ 161389 h 1037899"/>
              <a:gd name="connsiteX0" fmla="*/ 0 w 1542329"/>
              <a:gd name="connsiteY0" fmla="*/ 161389 h 968316"/>
              <a:gd name="connsiteX1" fmla="*/ 161389 w 1542329"/>
              <a:gd name="connsiteY1" fmla="*/ 0 h 968316"/>
              <a:gd name="connsiteX2" fmla="*/ 1542329 w 1542329"/>
              <a:gd name="connsiteY2" fmla="*/ 2639 h 968316"/>
              <a:gd name="connsiteX3" fmla="*/ 1542329 w 1542329"/>
              <a:gd name="connsiteY3" fmla="*/ 965677 h 968316"/>
              <a:gd name="connsiteX4" fmla="*/ 161389 w 1542329"/>
              <a:gd name="connsiteY4" fmla="*/ 968316 h 968316"/>
              <a:gd name="connsiteX5" fmla="*/ 0 w 1542329"/>
              <a:gd name="connsiteY5" fmla="*/ 806927 h 968316"/>
              <a:gd name="connsiteX6" fmla="*/ 0 w 1542329"/>
              <a:gd name="connsiteY6" fmla="*/ 161389 h 9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2329" h="968316">
                <a:moveTo>
                  <a:pt x="0" y="161389"/>
                </a:moveTo>
                <a:cubicBezTo>
                  <a:pt x="0" y="72256"/>
                  <a:pt x="72256" y="0"/>
                  <a:pt x="161389" y="0"/>
                </a:cubicBezTo>
                <a:lnTo>
                  <a:pt x="1542329" y="2639"/>
                </a:lnTo>
                <a:lnTo>
                  <a:pt x="1542329" y="965677"/>
                </a:lnTo>
                <a:lnTo>
                  <a:pt x="161389" y="968316"/>
                </a:lnTo>
                <a:cubicBezTo>
                  <a:pt x="72256" y="968316"/>
                  <a:pt x="0" y="896060"/>
                  <a:pt x="0" y="806927"/>
                </a:cubicBezTo>
                <a:lnTo>
                  <a:pt x="0" y="161389"/>
                </a:lnTo>
                <a:close/>
              </a:path>
            </a:pathLst>
          </a:custGeom>
          <a:solidFill>
            <a:srgbClr val="BFBDC0"/>
          </a:solidFill>
          <a:ln w="38100">
            <a:solidFill>
              <a:schemeClr val="bg1">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b="1" dirty="0"/>
              <a:t>Premise</a:t>
            </a:r>
          </a:p>
        </p:txBody>
      </p:sp>
    </p:spTree>
    <p:extLst>
      <p:ext uri="{BB962C8B-B14F-4D97-AF65-F5344CB8AC3E}">
        <p14:creationId xmlns:p14="http://schemas.microsoft.com/office/powerpoint/2010/main" val="2409218132"/>
      </p:ext>
    </p:extLst>
  </p:cSld>
  <p:clrMapOvr>
    <a:masterClrMapping/>
  </p:clrMapOvr>
  <mc:AlternateContent xmlns:mc="http://schemas.openxmlformats.org/markup-compatibility/2006" xmlns:p14="http://schemas.microsoft.com/office/powerpoint/2010/main">
    <mc:Choice Requires="p14">
      <p:transition spd="slow" p14:dur="2000" advTm="1800"/>
    </mc:Choice>
    <mc:Fallback xmlns="">
      <p:transition spd="slow" advTm="18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07C58-33F1-9B94-BAC0-D561A56A26D5}"/>
              </a:ext>
            </a:extLst>
          </p:cNvPr>
          <p:cNvSpPr>
            <a:spLocks noGrp="1"/>
          </p:cNvSpPr>
          <p:nvPr>
            <p:ph type="title"/>
          </p:nvPr>
        </p:nvSpPr>
        <p:spPr/>
        <p:txBody>
          <a:bodyPr/>
          <a:lstStyle/>
          <a:p>
            <a:r>
              <a:rPr lang="en-US" dirty="0"/>
              <a:t>Example: Detailed Outline</a:t>
            </a:r>
          </a:p>
        </p:txBody>
      </p:sp>
      <p:sp>
        <p:nvSpPr>
          <p:cNvPr id="8" name="Rounded Rectangle 7">
            <a:extLst>
              <a:ext uri="{FF2B5EF4-FFF2-40B4-BE49-F238E27FC236}">
                <a16:creationId xmlns:a16="http://schemas.microsoft.com/office/drawing/2014/main" id="{78B5393B-3F37-32EA-6449-8B81C30FA79F}"/>
              </a:ext>
            </a:extLst>
          </p:cNvPr>
          <p:cNvSpPr/>
          <p:nvPr/>
        </p:nvSpPr>
        <p:spPr>
          <a:xfrm>
            <a:off x="1386678" y="1246910"/>
            <a:ext cx="9418644" cy="5464848"/>
          </a:xfrm>
          <a:prstGeom prst="roundRect">
            <a:avLst>
              <a:gd name="adj" fmla="val 2975"/>
            </a:avLst>
          </a:prstGeom>
          <a:solidFill>
            <a:schemeClr val="bg1"/>
          </a:solidFill>
          <a:ln w="38100">
            <a:solidFill>
              <a:srgbClr val="4371C5"/>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a:p>
        </p:txBody>
      </p:sp>
      <p:sp>
        <p:nvSpPr>
          <p:cNvPr id="9" name="TextBox 8">
            <a:extLst>
              <a:ext uri="{FF2B5EF4-FFF2-40B4-BE49-F238E27FC236}">
                <a16:creationId xmlns:a16="http://schemas.microsoft.com/office/drawing/2014/main" id="{DC9B291A-8366-4EE5-C81E-9FDB7057CAB6}"/>
              </a:ext>
            </a:extLst>
          </p:cNvPr>
          <p:cNvSpPr txBox="1"/>
          <p:nvPr/>
        </p:nvSpPr>
        <p:spPr>
          <a:xfrm>
            <a:off x="2983684" y="1246910"/>
            <a:ext cx="7821637" cy="5262979"/>
          </a:xfrm>
          <a:prstGeom prst="rect">
            <a:avLst/>
          </a:prstGeom>
          <a:noFill/>
        </p:spPr>
        <p:txBody>
          <a:bodyPr wrap="square" rtlCol="0">
            <a:spAutoFit/>
          </a:bodyPr>
          <a:lstStyle/>
          <a:p>
            <a:pPr marL="342900" lvl="1" indent="-342900">
              <a:buAutoNum type="arabicPeriod"/>
            </a:pPr>
            <a:r>
              <a:rPr lang="en-US" sz="1400" dirty="0">
                <a:solidFill>
                  <a:schemeClr val="bg1">
                    <a:lumMod val="75000"/>
                  </a:schemeClr>
                </a:solidFill>
                <a:latin typeface="Courier New" panose="02070309020205020404" pitchFamily="49" charset="0"/>
                <a:cs typeface="Courier New" panose="02070309020205020404" pitchFamily="49" charset="0"/>
              </a:rPr>
              <a:t>Jenna meets Brian and immediately feels drawn to him. </a:t>
            </a:r>
          </a:p>
          <a:p>
            <a:pPr marL="800100" lvl="2" indent="-342900">
              <a:buAutoNum type="alphaLcPeriod"/>
            </a:pPr>
            <a:r>
              <a:rPr lang="en-US" sz="1400" dirty="0">
                <a:solidFill>
                  <a:schemeClr val="bg1">
                    <a:lumMod val="75000"/>
                  </a:schemeClr>
                </a:solidFill>
                <a:latin typeface="Courier New" panose="02070309020205020404" pitchFamily="49" charset="0"/>
                <a:cs typeface="Courier New" panose="02070309020205020404" pitchFamily="49" charset="0"/>
              </a:rPr>
              <a:t>Jenna meets Brian and feels an instant connection to him.</a:t>
            </a:r>
          </a:p>
          <a:p>
            <a:pPr marL="1314450" lvl="3" indent="-400050">
              <a:buAutoNum type="romanLcPeriod"/>
            </a:pPr>
            <a:r>
              <a:rPr lang="en-US" sz="1400" dirty="0">
                <a:latin typeface="Courier New" panose="02070309020205020404" pitchFamily="49" charset="0"/>
                <a:cs typeface="Courier New" panose="02070309020205020404" pitchFamily="49" charset="0"/>
              </a:rPr>
              <a:t>Jenna Adams meets Brian Johnson for the first time.</a:t>
            </a:r>
          </a:p>
          <a:p>
            <a:pPr marL="1314450" lvl="3" indent="-400050">
              <a:buAutoNum type="romanLcPeriod"/>
            </a:pPr>
            <a:r>
              <a:rPr lang="en-US" sz="1400" dirty="0">
                <a:latin typeface="Courier New" panose="02070309020205020404" pitchFamily="49" charset="0"/>
                <a:cs typeface="Courier New" panose="02070309020205020404" pitchFamily="49" charset="0"/>
              </a:rPr>
              <a:t>Jenna Adams and Brian Johnson start talking and quickly become friends.</a:t>
            </a:r>
          </a:p>
          <a:p>
            <a:pPr marL="914400" lvl="3"/>
            <a:r>
              <a:rPr lang="en-US" sz="1400" dirty="0">
                <a:latin typeface="Courier New" panose="02070309020205020404" pitchFamily="49" charset="0"/>
                <a:cs typeface="Courier New" panose="02070309020205020404" pitchFamily="49" charset="0"/>
              </a:rPr>
              <a:t>	</a:t>
            </a:r>
          </a:p>
          <a:p>
            <a:pPr marL="914400" lvl="3"/>
            <a:endParaRPr lang="en-US" sz="1400" dirty="0">
              <a:latin typeface="Courier New" panose="02070309020205020404" pitchFamily="49" charset="0"/>
              <a:cs typeface="Courier New" panose="02070309020205020404" pitchFamily="49" charset="0"/>
            </a:endParaRPr>
          </a:p>
          <a:p>
            <a:pPr marL="914400" lvl="3"/>
            <a:endParaRPr lang="en-US" sz="1400" dirty="0">
              <a:latin typeface="Courier New" panose="02070309020205020404" pitchFamily="49" charset="0"/>
              <a:cs typeface="Courier New" panose="02070309020205020404" pitchFamily="49" charset="0"/>
            </a:endParaRPr>
          </a:p>
          <a:p>
            <a:pPr marL="800100" lvl="2" indent="-342900">
              <a:buAutoNum type="alphaLcPeriod" startAt="2"/>
            </a:pPr>
            <a:endParaRPr lang="en-US" sz="1400" dirty="0">
              <a:latin typeface="Courier New" panose="02070309020205020404" pitchFamily="49" charset="0"/>
              <a:cs typeface="Courier New" panose="02070309020205020404" pitchFamily="49" charset="0"/>
            </a:endParaRPr>
          </a:p>
          <a:p>
            <a:pPr marL="800100" lvl="2" indent="-342900">
              <a:buAutoNum type="alphaLcPeriod" startAt="2"/>
            </a:pPr>
            <a:endParaRPr lang="en-US" sz="1400" dirty="0">
              <a:latin typeface="Courier New" panose="02070309020205020404" pitchFamily="49" charset="0"/>
              <a:cs typeface="Courier New" panose="02070309020205020404" pitchFamily="49" charset="0"/>
            </a:endParaRPr>
          </a:p>
          <a:p>
            <a:pPr marL="800100" lvl="2" indent="-342900">
              <a:buAutoNum type="alphaLcPeriod" startAt="2"/>
            </a:pPr>
            <a:endParaRPr lang="en-US" sz="1400" dirty="0">
              <a:latin typeface="Courier New" panose="02070309020205020404" pitchFamily="49" charset="0"/>
              <a:cs typeface="Courier New" panose="02070309020205020404" pitchFamily="49" charset="0"/>
            </a:endParaRPr>
          </a:p>
          <a:p>
            <a:pPr marL="800100" lvl="2" indent="-342900">
              <a:buAutoNum type="alphaLcPeriod" startAt="2"/>
            </a:pPr>
            <a:endParaRPr lang="en-US" sz="1400" dirty="0">
              <a:latin typeface="Courier New" panose="02070309020205020404" pitchFamily="49" charset="0"/>
              <a:cs typeface="Courier New" panose="02070309020205020404" pitchFamily="49" charset="0"/>
            </a:endParaRPr>
          </a:p>
          <a:p>
            <a:pPr marL="342900" lvl="1" indent="-342900">
              <a:buAutoNum type="arabicPeriod"/>
            </a:pPr>
            <a:r>
              <a:rPr lang="en-US" sz="1400" dirty="0">
                <a:solidFill>
                  <a:schemeClr val="bg1">
                    <a:lumMod val="75000"/>
                  </a:schemeClr>
                </a:solidFill>
                <a:latin typeface="Courier New" panose="02070309020205020404" pitchFamily="49" charset="0"/>
                <a:cs typeface="Courier New" panose="02070309020205020404" pitchFamily="49" charset="0"/>
              </a:rPr>
              <a:t>...</a:t>
            </a:r>
          </a:p>
          <a:p>
            <a:pPr marL="342900" lvl="1" indent="-342900">
              <a:buAutoNum type="arabicPeriod"/>
            </a:pPr>
            <a:endParaRPr lang="en-US" sz="1400" dirty="0">
              <a:solidFill>
                <a:schemeClr val="bg1">
                  <a:lumMod val="75000"/>
                </a:schemeClr>
              </a:solidFill>
              <a:latin typeface="Courier New" panose="02070309020205020404" pitchFamily="49" charset="0"/>
              <a:cs typeface="Courier New" panose="02070309020205020404" pitchFamily="49" charset="0"/>
            </a:endParaRPr>
          </a:p>
          <a:p>
            <a:pPr marL="342900" lvl="1" indent="-342900">
              <a:buAutoNum type="arabicPeriod"/>
            </a:pPr>
            <a:endParaRPr lang="en-US" sz="1400" dirty="0">
              <a:solidFill>
                <a:schemeClr val="bg1">
                  <a:lumMod val="75000"/>
                </a:schemeClr>
              </a:solidFill>
              <a:latin typeface="Courier New" panose="02070309020205020404" pitchFamily="49" charset="0"/>
              <a:cs typeface="Courier New" panose="02070309020205020404" pitchFamily="49" charset="0"/>
            </a:endParaRPr>
          </a:p>
          <a:p>
            <a:pPr marL="342900" lvl="1" indent="-342900">
              <a:buAutoNum type="arabicPeriod"/>
            </a:pPr>
            <a:endParaRPr lang="en-US" sz="1400" dirty="0">
              <a:solidFill>
                <a:schemeClr val="bg1">
                  <a:lumMod val="75000"/>
                </a:schemeClr>
              </a:solidFill>
              <a:latin typeface="Courier New" panose="02070309020205020404" pitchFamily="49" charset="0"/>
              <a:cs typeface="Courier New" panose="02070309020205020404" pitchFamily="49" charset="0"/>
            </a:endParaRPr>
          </a:p>
          <a:p>
            <a:pPr marL="342900" lvl="1" indent="-342900">
              <a:buAutoNum type="arabicPeriod"/>
            </a:pPr>
            <a:endParaRPr lang="en-US" sz="1400" dirty="0">
              <a:solidFill>
                <a:schemeClr val="bg1">
                  <a:lumMod val="75000"/>
                </a:schemeClr>
              </a:solidFill>
              <a:latin typeface="Courier New" panose="02070309020205020404" pitchFamily="49" charset="0"/>
              <a:cs typeface="Courier New" panose="02070309020205020404" pitchFamily="49" charset="0"/>
            </a:endParaRPr>
          </a:p>
          <a:p>
            <a:pPr marL="342900" lvl="1" indent="-342900">
              <a:buAutoNum type="arabicPeriod"/>
            </a:pPr>
            <a:endParaRPr lang="en-US" sz="1400" dirty="0">
              <a:solidFill>
                <a:schemeClr val="bg1">
                  <a:lumMod val="75000"/>
                </a:schemeClr>
              </a:solidFill>
              <a:latin typeface="Courier New" panose="02070309020205020404" pitchFamily="49" charset="0"/>
              <a:cs typeface="Courier New" panose="02070309020205020404" pitchFamily="49" charset="0"/>
            </a:endParaRPr>
          </a:p>
          <a:p>
            <a:pPr marL="342900" lvl="1" indent="-342900">
              <a:buAutoNum type="arabicPeriod"/>
            </a:pPr>
            <a:endParaRPr lang="en-US" sz="1400" dirty="0">
              <a:solidFill>
                <a:schemeClr val="bg1">
                  <a:lumMod val="75000"/>
                </a:schemeClr>
              </a:solidFill>
              <a:latin typeface="Courier New" panose="02070309020205020404" pitchFamily="49" charset="0"/>
              <a:cs typeface="Courier New" panose="02070309020205020404" pitchFamily="49" charset="0"/>
            </a:endParaRPr>
          </a:p>
          <a:p>
            <a:pPr marL="342900" lvl="1" indent="-342900">
              <a:buAutoNum type="arabicPeriod"/>
            </a:pPr>
            <a:endParaRPr lang="en-US" sz="1400" dirty="0">
              <a:solidFill>
                <a:schemeClr val="bg1">
                  <a:lumMod val="75000"/>
                </a:schemeClr>
              </a:solidFill>
              <a:latin typeface="Courier New" panose="02070309020205020404" pitchFamily="49" charset="0"/>
              <a:cs typeface="Courier New" panose="02070309020205020404" pitchFamily="49" charset="0"/>
            </a:endParaRPr>
          </a:p>
          <a:p>
            <a:pPr marL="342900" lvl="1" indent="-342900">
              <a:buAutoNum type="arabicPeriod"/>
            </a:pPr>
            <a:endParaRPr lang="en-US" sz="1400" dirty="0">
              <a:latin typeface="Courier New" panose="02070309020205020404" pitchFamily="49" charset="0"/>
              <a:cs typeface="Courier New" panose="02070309020205020404" pitchFamily="49" charset="0"/>
            </a:endParaRPr>
          </a:p>
          <a:p>
            <a:pPr marL="857250" lvl="2" indent="-400050">
              <a:buFont typeface="+mj-lt"/>
              <a:buAutoNum type="alphaLcPeriod"/>
            </a:pPr>
            <a:endParaRPr lang="en-US" sz="1400" dirty="0">
              <a:latin typeface="Courier New" panose="02070309020205020404" pitchFamily="49" charset="0"/>
              <a:cs typeface="Courier New" panose="02070309020205020404" pitchFamily="49" charset="0"/>
            </a:endParaRPr>
          </a:p>
          <a:p>
            <a:pPr marL="400050" lvl="1" indent="-400050">
              <a:buFont typeface="+mj-lt"/>
              <a:buAutoNum type="arabicPeriod"/>
            </a:pPr>
            <a:r>
              <a:rPr lang="en-US" sz="1400" dirty="0">
                <a:solidFill>
                  <a:schemeClr val="bg1">
                    <a:lumMod val="75000"/>
                  </a:schemeClr>
                </a:solidFill>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pPr marL="400050" lvl="1" indent="-400050">
              <a:buFont typeface="+mj-lt"/>
              <a:buAutoNum type="arabicPeriod"/>
            </a:pPr>
            <a:endParaRPr lang="en-US" sz="1400" dirty="0">
              <a:solidFill>
                <a:srgbClr val="4371C5"/>
              </a:solidFill>
              <a:latin typeface="Courier New" panose="02070309020205020404" pitchFamily="49" charset="0"/>
              <a:cs typeface="Courier New" panose="02070309020205020404" pitchFamily="49" charset="0"/>
            </a:endParaRPr>
          </a:p>
        </p:txBody>
      </p:sp>
      <p:sp>
        <p:nvSpPr>
          <p:cNvPr id="12" name="Round Same Side Corner Rectangle 11">
            <a:extLst>
              <a:ext uri="{FF2B5EF4-FFF2-40B4-BE49-F238E27FC236}">
                <a16:creationId xmlns:a16="http://schemas.microsoft.com/office/drawing/2014/main" id="{348D526B-FEA5-67BF-ED84-A82C620E1F77}"/>
              </a:ext>
            </a:extLst>
          </p:cNvPr>
          <p:cNvSpPr/>
          <p:nvPr/>
        </p:nvSpPr>
        <p:spPr>
          <a:xfrm rot="16200000">
            <a:off x="-547243" y="3180831"/>
            <a:ext cx="5464848" cy="1597006"/>
          </a:xfrm>
          <a:prstGeom prst="round2SameRect">
            <a:avLst>
              <a:gd name="adj1" fmla="val 11418"/>
              <a:gd name="adj2" fmla="val 0"/>
            </a:avLst>
          </a:prstGeom>
          <a:solidFill>
            <a:srgbClr val="F3F6FC"/>
          </a:solidFill>
          <a:ln w="38100">
            <a:solidFill>
              <a:srgbClr val="4371C5"/>
            </a:solidFill>
            <a:tailEnd type="none"/>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C5B7988D-535C-31CB-1BB6-8A048535FE8B}"/>
              </a:ext>
            </a:extLst>
          </p:cNvPr>
          <p:cNvSpPr txBox="1"/>
          <p:nvPr/>
        </p:nvSpPr>
        <p:spPr>
          <a:xfrm>
            <a:off x="1670239" y="3656301"/>
            <a:ext cx="1055097" cy="430887"/>
          </a:xfrm>
          <a:prstGeom prst="rect">
            <a:avLst/>
          </a:prstGeom>
          <a:noFill/>
        </p:spPr>
        <p:txBody>
          <a:bodyPr wrap="none" rtlCol="0">
            <a:spAutoFit/>
          </a:bodyPr>
          <a:lstStyle/>
          <a:p>
            <a:r>
              <a:rPr lang="en-US" sz="2200" b="1" dirty="0">
                <a:solidFill>
                  <a:srgbClr val="4371C5"/>
                </a:solidFill>
              </a:rPr>
              <a:t>Outline</a:t>
            </a:r>
          </a:p>
        </p:txBody>
      </p:sp>
    </p:spTree>
    <p:extLst>
      <p:ext uri="{BB962C8B-B14F-4D97-AF65-F5344CB8AC3E}">
        <p14:creationId xmlns:p14="http://schemas.microsoft.com/office/powerpoint/2010/main" val="1672328031"/>
      </p:ext>
    </p:extLst>
  </p:cSld>
  <p:clrMapOvr>
    <a:masterClrMapping/>
  </p:clrMapOvr>
  <mc:AlternateContent xmlns:mc="http://schemas.openxmlformats.org/markup-compatibility/2006" xmlns:p14="http://schemas.microsoft.com/office/powerpoint/2010/main">
    <mc:Choice Requires="p14">
      <p:transition spd="slow" p14:dur="2000" advTm="4333"/>
    </mc:Choice>
    <mc:Fallback xmlns="">
      <p:transition spd="slow" advTm="4333"/>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07C58-33F1-9B94-BAC0-D561A56A26D5}"/>
              </a:ext>
            </a:extLst>
          </p:cNvPr>
          <p:cNvSpPr>
            <a:spLocks noGrp="1"/>
          </p:cNvSpPr>
          <p:nvPr>
            <p:ph type="title"/>
          </p:nvPr>
        </p:nvSpPr>
        <p:spPr/>
        <p:txBody>
          <a:bodyPr/>
          <a:lstStyle/>
          <a:p>
            <a:r>
              <a:rPr lang="en-US" dirty="0"/>
              <a:t>Example: Detailed Outline</a:t>
            </a:r>
          </a:p>
        </p:txBody>
      </p:sp>
      <p:sp>
        <p:nvSpPr>
          <p:cNvPr id="8" name="Rounded Rectangle 7">
            <a:extLst>
              <a:ext uri="{FF2B5EF4-FFF2-40B4-BE49-F238E27FC236}">
                <a16:creationId xmlns:a16="http://schemas.microsoft.com/office/drawing/2014/main" id="{78B5393B-3F37-32EA-6449-8B81C30FA79F}"/>
              </a:ext>
            </a:extLst>
          </p:cNvPr>
          <p:cNvSpPr/>
          <p:nvPr/>
        </p:nvSpPr>
        <p:spPr>
          <a:xfrm>
            <a:off x="1386678" y="1246910"/>
            <a:ext cx="9418644" cy="5464848"/>
          </a:xfrm>
          <a:prstGeom prst="roundRect">
            <a:avLst>
              <a:gd name="adj" fmla="val 2975"/>
            </a:avLst>
          </a:prstGeom>
          <a:solidFill>
            <a:schemeClr val="bg1"/>
          </a:solidFill>
          <a:ln w="38100">
            <a:solidFill>
              <a:srgbClr val="4371C5"/>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a:p>
        </p:txBody>
      </p:sp>
      <p:sp>
        <p:nvSpPr>
          <p:cNvPr id="9" name="TextBox 8">
            <a:extLst>
              <a:ext uri="{FF2B5EF4-FFF2-40B4-BE49-F238E27FC236}">
                <a16:creationId xmlns:a16="http://schemas.microsoft.com/office/drawing/2014/main" id="{DC9B291A-8366-4EE5-C81E-9FDB7057CAB6}"/>
              </a:ext>
            </a:extLst>
          </p:cNvPr>
          <p:cNvSpPr txBox="1"/>
          <p:nvPr/>
        </p:nvSpPr>
        <p:spPr>
          <a:xfrm>
            <a:off x="2983684" y="1246910"/>
            <a:ext cx="7821637" cy="5262979"/>
          </a:xfrm>
          <a:prstGeom prst="rect">
            <a:avLst/>
          </a:prstGeom>
          <a:noFill/>
        </p:spPr>
        <p:txBody>
          <a:bodyPr wrap="square" rtlCol="0">
            <a:spAutoFit/>
          </a:bodyPr>
          <a:lstStyle/>
          <a:p>
            <a:pPr marL="342900" lvl="1" indent="-342900">
              <a:buAutoNum type="arabicPeriod"/>
            </a:pPr>
            <a:r>
              <a:rPr lang="en-US" sz="1400" dirty="0">
                <a:solidFill>
                  <a:schemeClr val="bg1">
                    <a:lumMod val="75000"/>
                  </a:schemeClr>
                </a:solidFill>
                <a:latin typeface="Courier New" panose="02070309020205020404" pitchFamily="49" charset="0"/>
                <a:cs typeface="Courier New" panose="02070309020205020404" pitchFamily="49" charset="0"/>
              </a:rPr>
              <a:t>Jenna meets Brian and immediately feels drawn to him. </a:t>
            </a:r>
          </a:p>
          <a:p>
            <a:pPr marL="800100" lvl="2" indent="-342900">
              <a:buAutoNum type="alphaLcPeriod"/>
            </a:pPr>
            <a:r>
              <a:rPr lang="en-US" sz="1400" dirty="0">
                <a:solidFill>
                  <a:schemeClr val="bg1">
                    <a:lumMod val="75000"/>
                  </a:schemeClr>
                </a:solidFill>
                <a:latin typeface="Courier New" panose="02070309020205020404" pitchFamily="49" charset="0"/>
                <a:cs typeface="Courier New" panose="02070309020205020404" pitchFamily="49" charset="0"/>
              </a:rPr>
              <a:t>Jenna meets Brian and feels an instant connection to him.</a:t>
            </a:r>
          </a:p>
          <a:p>
            <a:pPr marL="1314450" lvl="3" indent="-400050">
              <a:buAutoNum type="romanLcPeriod"/>
            </a:pPr>
            <a:r>
              <a:rPr lang="en-US" sz="1400" dirty="0">
                <a:solidFill>
                  <a:schemeClr val="bg1">
                    <a:lumMod val="75000"/>
                  </a:schemeClr>
                </a:solidFill>
                <a:latin typeface="Courier New" panose="02070309020205020404" pitchFamily="49" charset="0"/>
                <a:cs typeface="Courier New" panose="02070309020205020404" pitchFamily="49" charset="0"/>
              </a:rPr>
              <a:t>Jenna Adams meets Brian Johnson for the first time.</a:t>
            </a:r>
          </a:p>
          <a:p>
            <a:pPr marL="1314450" lvl="3" indent="-400050">
              <a:buAutoNum type="romanLcPeriod"/>
            </a:pPr>
            <a:r>
              <a:rPr lang="en-US" sz="1400" dirty="0">
                <a:solidFill>
                  <a:schemeClr val="bg1">
                    <a:lumMod val="75000"/>
                  </a:schemeClr>
                </a:solidFill>
                <a:latin typeface="Courier New" panose="02070309020205020404" pitchFamily="49" charset="0"/>
                <a:cs typeface="Courier New" panose="02070309020205020404" pitchFamily="49" charset="0"/>
              </a:rPr>
              <a:t>Jenna Adams and Brian Johnson start talking and quickly become friends.</a:t>
            </a:r>
          </a:p>
          <a:p>
            <a:pPr marL="914400" lvl="3"/>
            <a:r>
              <a:rPr lang="en-US" sz="1400" dirty="0">
                <a:latin typeface="Courier New" panose="02070309020205020404" pitchFamily="49" charset="0"/>
                <a:cs typeface="Courier New" panose="02070309020205020404" pitchFamily="49" charset="0"/>
              </a:rPr>
              <a:t>	Setting: a small town in the United States. </a:t>
            </a:r>
          </a:p>
          <a:p>
            <a:pPr marL="914400" lvl="3"/>
            <a:r>
              <a:rPr lang="en-US" sz="1400" dirty="0">
                <a:latin typeface="Courier New" panose="02070309020205020404" pitchFamily="49" charset="0"/>
                <a:cs typeface="Courier New" panose="02070309020205020404" pitchFamily="49" charset="0"/>
              </a:rPr>
              <a:t>	Characters: 	Jenna Adams, Brian Johnson</a:t>
            </a:r>
          </a:p>
          <a:p>
            <a:pPr marL="800100" lvl="2" indent="-342900">
              <a:buAutoNum type="alphaLcPeriod" startAt="2"/>
            </a:pPr>
            <a:endParaRPr lang="en-US" sz="1400" dirty="0">
              <a:latin typeface="Courier New" panose="02070309020205020404" pitchFamily="49" charset="0"/>
              <a:cs typeface="Courier New" panose="02070309020205020404" pitchFamily="49" charset="0"/>
            </a:endParaRPr>
          </a:p>
          <a:p>
            <a:pPr marL="800100" lvl="2" indent="-342900">
              <a:buAutoNum type="alphaLcPeriod" startAt="2"/>
            </a:pPr>
            <a:endParaRPr lang="en-US" sz="1400" dirty="0">
              <a:latin typeface="Courier New" panose="02070309020205020404" pitchFamily="49" charset="0"/>
              <a:cs typeface="Courier New" panose="02070309020205020404" pitchFamily="49" charset="0"/>
            </a:endParaRPr>
          </a:p>
          <a:p>
            <a:pPr marL="800100" lvl="2" indent="-342900">
              <a:buAutoNum type="alphaLcPeriod" startAt="2"/>
            </a:pPr>
            <a:endParaRPr lang="en-US" sz="1400" dirty="0">
              <a:latin typeface="Courier New" panose="02070309020205020404" pitchFamily="49" charset="0"/>
              <a:cs typeface="Courier New" panose="02070309020205020404" pitchFamily="49" charset="0"/>
            </a:endParaRPr>
          </a:p>
          <a:p>
            <a:pPr marL="800100" lvl="2" indent="-342900">
              <a:buAutoNum type="alphaLcPeriod" startAt="2"/>
            </a:pPr>
            <a:endParaRPr lang="en-US" sz="1400" dirty="0">
              <a:latin typeface="Courier New" panose="02070309020205020404" pitchFamily="49" charset="0"/>
              <a:cs typeface="Courier New" panose="02070309020205020404" pitchFamily="49" charset="0"/>
            </a:endParaRPr>
          </a:p>
          <a:p>
            <a:pPr marL="800100" lvl="2" indent="-342900">
              <a:buAutoNum type="alphaLcPeriod" startAt="2"/>
            </a:pPr>
            <a:endParaRPr lang="en-US" sz="1400" dirty="0">
              <a:latin typeface="Courier New" panose="02070309020205020404" pitchFamily="49" charset="0"/>
              <a:cs typeface="Courier New" panose="02070309020205020404" pitchFamily="49" charset="0"/>
            </a:endParaRPr>
          </a:p>
          <a:p>
            <a:pPr marL="342900" lvl="1" indent="-342900">
              <a:buAutoNum type="arabicPeriod"/>
            </a:pPr>
            <a:r>
              <a:rPr lang="en-US" sz="1400" dirty="0">
                <a:solidFill>
                  <a:schemeClr val="bg1">
                    <a:lumMod val="75000"/>
                  </a:schemeClr>
                </a:solidFill>
                <a:latin typeface="Courier New" panose="02070309020205020404" pitchFamily="49" charset="0"/>
                <a:cs typeface="Courier New" panose="02070309020205020404" pitchFamily="49" charset="0"/>
              </a:rPr>
              <a:t>...</a:t>
            </a:r>
          </a:p>
          <a:p>
            <a:pPr marL="342900" lvl="1" indent="-342900">
              <a:buAutoNum type="arabicPeriod"/>
            </a:pPr>
            <a:endParaRPr lang="en-US" sz="1400" dirty="0">
              <a:solidFill>
                <a:schemeClr val="bg1">
                  <a:lumMod val="75000"/>
                </a:schemeClr>
              </a:solidFill>
              <a:latin typeface="Courier New" panose="02070309020205020404" pitchFamily="49" charset="0"/>
              <a:cs typeface="Courier New" panose="02070309020205020404" pitchFamily="49" charset="0"/>
            </a:endParaRPr>
          </a:p>
          <a:p>
            <a:pPr marL="342900" lvl="1" indent="-342900">
              <a:buAutoNum type="arabicPeriod"/>
            </a:pPr>
            <a:endParaRPr lang="en-US" sz="1400" dirty="0">
              <a:solidFill>
                <a:schemeClr val="bg1">
                  <a:lumMod val="75000"/>
                </a:schemeClr>
              </a:solidFill>
              <a:latin typeface="Courier New" panose="02070309020205020404" pitchFamily="49" charset="0"/>
              <a:cs typeface="Courier New" panose="02070309020205020404" pitchFamily="49" charset="0"/>
            </a:endParaRPr>
          </a:p>
          <a:p>
            <a:pPr marL="342900" lvl="1" indent="-342900">
              <a:buAutoNum type="arabicPeriod"/>
            </a:pPr>
            <a:endParaRPr lang="en-US" sz="1400" dirty="0">
              <a:solidFill>
                <a:schemeClr val="bg1">
                  <a:lumMod val="75000"/>
                </a:schemeClr>
              </a:solidFill>
              <a:latin typeface="Courier New" panose="02070309020205020404" pitchFamily="49" charset="0"/>
              <a:cs typeface="Courier New" panose="02070309020205020404" pitchFamily="49" charset="0"/>
            </a:endParaRPr>
          </a:p>
          <a:p>
            <a:pPr marL="342900" lvl="1" indent="-342900">
              <a:buAutoNum type="arabicPeriod"/>
            </a:pPr>
            <a:endParaRPr lang="en-US" sz="1400" dirty="0">
              <a:solidFill>
                <a:schemeClr val="bg1">
                  <a:lumMod val="75000"/>
                </a:schemeClr>
              </a:solidFill>
              <a:latin typeface="Courier New" panose="02070309020205020404" pitchFamily="49" charset="0"/>
              <a:cs typeface="Courier New" panose="02070309020205020404" pitchFamily="49" charset="0"/>
            </a:endParaRPr>
          </a:p>
          <a:p>
            <a:pPr marL="342900" lvl="1" indent="-342900">
              <a:buAutoNum type="arabicPeriod"/>
            </a:pPr>
            <a:endParaRPr lang="en-US" sz="1400" dirty="0">
              <a:solidFill>
                <a:schemeClr val="bg1">
                  <a:lumMod val="75000"/>
                </a:schemeClr>
              </a:solidFill>
              <a:latin typeface="Courier New" panose="02070309020205020404" pitchFamily="49" charset="0"/>
              <a:cs typeface="Courier New" panose="02070309020205020404" pitchFamily="49" charset="0"/>
            </a:endParaRPr>
          </a:p>
          <a:p>
            <a:pPr marL="342900" lvl="1" indent="-342900">
              <a:buAutoNum type="arabicPeriod"/>
            </a:pPr>
            <a:endParaRPr lang="en-US" sz="1400" dirty="0">
              <a:solidFill>
                <a:schemeClr val="bg1">
                  <a:lumMod val="75000"/>
                </a:schemeClr>
              </a:solidFill>
              <a:latin typeface="Courier New" panose="02070309020205020404" pitchFamily="49" charset="0"/>
              <a:cs typeface="Courier New" panose="02070309020205020404" pitchFamily="49" charset="0"/>
            </a:endParaRPr>
          </a:p>
          <a:p>
            <a:pPr marL="342900" lvl="1" indent="-342900">
              <a:buAutoNum type="arabicPeriod"/>
            </a:pPr>
            <a:endParaRPr lang="en-US" sz="1400" dirty="0">
              <a:solidFill>
                <a:schemeClr val="bg1">
                  <a:lumMod val="75000"/>
                </a:schemeClr>
              </a:solidFill>
              <a:latin typeface="Courier New" panose="02070309020205020404" pitchFamily="49" charset="0"/>
              <a:cs typeface="Courier New" panose="02070309020205020404" pitchFamily="49" charset="0"/>
            </a:endParaRPr>
          </a:p>
          <a:p>
            <a:pPr marL="342900" lvl="1" indent="-342900">
              <a:buAutoNum type="arabicPeriod"/>
            </a:pPr>
            <a:endParaRPr lang="en-US" sz="1400" dirty="0">
              <a:latin typeface="Courier New" panose="02070309020205020404" pitchFamily="49" charset="0"/>
              <a:cs typeface="Courier New" panose="02070309020205020404" pitchFamily="49" charset="0"/>
            </a:endParaRPr>
          </a:p>
          <a:p>
            <a:pPr marL="857250" lvl="2" indent="-400050">
              <a:buFont typeface="+mj-lt"/>
              <a:buAutoNum type="alphaLcPeriod"/>
            </a:pPr>
            <a:endParaRPr lang="en-US" sz="1400" dirty="0">
              <a:latin typeface="Courier New" panose="02070309020205020404" pitchFamily="49" charset="0"/>
              <a:cs typeface="Courier New" panose="02070309020205020404" pitchFamily="49" charset="0"/>
            </a:endParaRPr>
          </a:p>
          <a:p>
            <a:pPr marL="400050" lvl="1" indent="-400050">
              <a:buFont typeface="+mj-lt"/>
              <a:buAutoNum type="arabicPeriod"/>
            </a:pPr>
            <a:r>
              <a:rPr lang="en-US" sz="1400" dirty="0">
                <a:solidFill>
                  <a:schemeClr val="bg1">
                    <a:lumMod val="75000"/>
                  </a:schemeClr>
                </a:solidFill>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pPr marL="400050" lvl="1" indent="-400050">
              <a:buFont typeface="+mj-lt"/>
              <a:buAutoNum type="arabicPeriod"/>
            </a:pPr>
            <a:endParaRPr lang="en-US" sz="1400" dirty="0">
              <a:solidFill>
                <a:srgbClr val="4371C5"/>
              </a:solidFill>
              <a:latin typeface="Courier New" panose="02070309020205020404" pitchFamily="49" charset="0"/>
              <a:cs typeface="Courier New" panose="02070309020205020404" pitchFamily="49" charset="0"/>
            </a:endParaRPr>
          </a:p>
        </p:txBody>
      </p:sp>
      <p:sp>
        <p:nvSpPr>
          <p:cNvPr id="12" name="Round Same Side Corner Rectangle 11">
            <a:extLst>
              <a:ext uri="{FF2B5EF4-FFF2-40B4-BE49-F238E27FC236}">
                <a16:creationId xmlns:a16="http://schemas.microsoft.com/office/drawing/2014/main" id="{348D526B-FEA5-67BF-ED84-A82C620E1F77}"/>
              </a:ext>
            </a:extLst>
          </p:cNvPr>
          <p:cNvSpPr/>
          <p:nvPr/>
        </p:nvSpPr>
        <p:spPr>
          <a:xfrm rot="16200000">
            <a:off x="-547243" y="3180831"/>
            <a:ext cx="5464848" cy="1597006"/>
          </a:xfrm>
          <a:prstGeom prst="round2SameRect">
            <a:avLst>
              <a:gd name="adj1" fmla="val 11418"/>
              <a:gd name="adj2" fmla="val 0"/>
            </a:avLst>
          </a:prstGeom>
          <a:solidFill>
            <a:srgbClr val="F3F6FC"/>
          </a:solidFill>
          <a:ln w="38100">
            <a:solidFill>
              <a:srgbClr val="4371C5"/>
            </a:solidFill>
            <a:tailEnd type="none"/>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C5B7988D-535C-31CB-1BB6-8A048535FE8B}"/>
              </a:ext>
            </a:extLst>
          </p:cNvPr>
          <p:cNvSpPr txBox="1"/>
          <p:nvPr/>
        </p:nvSpPr>
        <p:spPr>
          <a:xfrm>
            <a:off x="1670239" y="3656301"/>
            <a:ext cx="1055097" cy="430887"/>
          </a:xfrm>
          <a:prstGeom prst="rect">
            <a:avLst/>
          </a:prstGeom>
          <a:noFill/>
        </p:spPr>
        <p:txBody>
          <a:bodyPr wrap="none" rtlCol="0">
            <a:spAutoFit/>
          </a:bodyPr>
          <a:lstStyle/>
          <a:p>
            <a:r>
              <a:rPr lang="en-US" sz="2200" b="1" dirty="0">
                <a:solidFill>
                  <a:srgbClr val="4371C5"/>
                </a:solidFill>
              </a:rPr>
              <a:t>Outline</a:t>
            </a:r>
          </a:p>
        </p:txBody>
      </p:sp>
    </p:spTree>
    <p:extLst>
      <p:ext uri="{BB962C8B-B14F-4D97-AF65-F5344CB8AC3E}">
        <p14:creationId xmlns:p14="http://schemas.microsoft.com/office/powerpoint/2010/main" val="9523261"/>
      </p:ext>
    </p:extLst>
  </p:cSld>
  <p:clrMapOvr>
    <a:masterClrMapping/>
  </p:clrMapOvr>
  <mc:AlternateContent xmlns:mc="http://schemas.openxmlformats.org/markup-compatibility/2006" xmlns:p14="http://schemas.microsoft.com/office/powerpoint/2010/main">
    <mc:Choice Requires="p14">
      <p:transition spd="slow" p14:dur="2000" advTm="7200"/>
    </mc:Choice>
    <mc:Fallback xmlns="">
      <p:transition spd="slow" advTm="72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2BABD-6554-075B-72EA-232D3457C17C}"/>
              </a:ext>
            </a:extLst>
          </p:cNvPr>
          <p:cNvSpPr>
            <a:spLocks noGrp="1"/>
          </p:cNvSpPr>
          <p:nvPr>
            <p:ph type="title"/>
          </p:nvPr>
        </p:nvSpPr>
        <p:spPr/>
        <p:txBody>
          <a:bodyPr/>
          <a:lstStyle/>
          <a:p>
            <a:r>
              <a:rPr lang="en-US" dirty="0"/>
              <a:t>Detailed Outline Control: Vision</a:t>
            </a:r>
          </a:p>
        </p:txBody>
      </p:sp>
      <p:cxnSp>
        <p:nvCxnSpPr>
          <p:cNvPr id="4" name="Straight Connector 3">
            <a:extLst>
              <a:ext uri="{FF2B5EF4-FFF2-40B4-BE49-F238E27FC236}">
                <a16:creationId xmlns:a16="http://schemas.microsoft.com/office/drawing/2014/main" id="{2CA9377C-F066-CE87-B377-EDECC58D5DD4}"/>
              </a:ext>
            </a:extLst>
          </p:cNvPr>
          <p:cNvCxnSpPr>
            <a:cxnSpLocks/>
          </p:cNvCxnSpPr>
          <p:nvPr/>
        </p:nvCxnSpPr>
        <p:spPr>
          <a:xfrm>
            <a:off x="6466507" y="2514453"/>
            <a:ext cx="0" cy="2293457"/>
          </a:xfrm>
          <a:prstGeom prst="line">
            <a:avLst/>
          </a:prstGeom>
          <a:noFill/>
          <a:ln w="25400" cap="flat" cmpd="sng" algn="ctr">
            <a:solidFill>
              <a:srgbClr val="70AD47"/>
            </a:solidFill>
            <a:prstDash val="sysDash"/>
            <a:miter lim="800000"/>
          </a:ln>
          <a:effectLst/>
        </p:spPr>
      </p:cxnSp>
      <p:sp>
        <p:nvSpPr>
          <p:cNvPr id="5" name="Rounded Rectangle 4">
            <a:extLst>
              <a:ext uri="{FF2B5EF4-FFF2-40B4-BE49-F238E27FC236}">
                <a16:creationId xmlns:a16="http://schemas.microsoft.com/office/drawing/2014/main" id="{F1F2BD2C-C1A0-6986-81B6-DE653106D7ED}"/>
              </a:ext>
            </a:extLst>
          </p:cNvPr>
          <p:cNvSpPr/>
          <p:nvPr/>
        </p:nvSpPr>
        <p:spPr>
          <a:xfrm rot="10800000">
            <a:off x="1746204" y="2619420"/>
            <a:ext cx="1544467" cy="3491379"/>
          </a:xfrm>
          <a:prstGeom prst="roundRect">
            <a:avLst>
              <a:gd name="adj" fmla="val 10222"/>
            </a:avLst>
          </a:prstGeom>
          <a:solidFill>
            <a:sysClr val="window" lastClr="FFFFFF">
              <a:lumMod val="95000"/>
            </a:sysClr>
          </a:solidFill>
          <a:ln w="3810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 name="Rounded Rectangle 5">
            <a:extLst>
              <a:ext uri="{FF2B5EF4-FFF2-40B4-BE49-F238E27FC236}">
                <a16:creationId xmlns:a16="http://schemas.microsoft.com/office/drawing/2014/main" id="{01A6AE7B-D6E2-B4A7-22F2-618A4F072B13}"/>
              </a:ext>
            </a:extLst>
          </p:cNvPr>
          <p:cNvSpPr/>
          <p:nvPr/>
        </p:nvSpPr>
        <p:spPr>
          <a:xfrm>
            <a:off x="6622552" y="2611949"/>
            <a:ext cx="3269928" cy="3499484"/>
          </a:xfrm>
          <a:prstGeom prst="roundRect">
            <a:avLst>
              <a:gd name="adj" fmla="val 4825"/>
            </a:avLst>
          </a:prstGeom>
          <a:solidFill>
            <a:srgbClr val="4472C4">
              <a:lumMod val="20000"/>
              <a:lumOff val="80000"/>
            </a:srgbClr>
          </a:solid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 name="Rounded Rectangle 6">
            <a:extLst>
              <a:ext uri="{FF2B5EF4-FFF2-40B4-BE49-F238E27FC236}">
                <a16:creationId xmlns:a16="http://schemas.microsoft.com/office/drawing/2014/main" id="{C32B1395-689F-4A7F-647D-5604E29134E6}"/>
              </a:ext>
            </a:extLst>
          </p:cNvPr>
          <p:cNvSpPr/>
          <p:nvPr/>
        </p:nvSpPr>
        <p:spPr>
          <a:xfrm rot="10800000">
            <a:off x="3606527" y="2619743"/>
            <a:ext cx="2696569" cy="3491379"/>
          </a:xfrm>
          <a:prstGeom prst="roundRect">
            <a:avLst>
              <a:gd name="adj" fmla="val 6474"/>
            </a:avLst>
          </a:prstGeom>
          <a:solidFill>
            <a:srgbClr val="4472C4">
              <a:lumMod val="20000"/>
              <a:lumOff val="80000"/>
            </a:srgbClr>
          </a:solid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ound Same Side Corner Rectangle 7">
            <a:extLst>
              <a:ext uri="{FF2B5EF4-FFF2-40B4-BE49-F238E27FC236}">
                <a16:creationId xmlns:a16="http://schemas.microsoft.com/office/drawing/2014/main" id="{67D4FA12-5CC7-7CD0-5B50-F1FA48D7D6C0}"/>
              </a:ext>
            </a:extLst>
          </p:cNvPr>
          <p:cNvSpPr/>
          <p:nvPr/>
        </p:nvSpPr>
        <p:spPr>
          <a:xfrm>
            <a:off x="3606618" y="2607040"/>
            <a:ext cx="2696567" cy="464791"/>
          </a:xfrm>
          <a:prstGeom prst="round2SameRect">
            <a:avLst>
              <a:gd name="adj1" fmla="val 37119"/>
              <a:gd name="adj2" fmla="val 0"/>
            </a:avLst>
          </a:prstGeom>
          <a:solidFill>
            <a:srgbClr val="4472C4"/>
          </a:solidFill>
          <a:ln w="381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787FC252-B134-9DAA-6C24-B7F3C5CB68D4}"/>
              </a:ext>
            </a:extLst>
          </p:cNvPr>
          <p:cNvSpPr/>
          <p:nvPr/>
        </p:nvSpPr>
        <p:spPr>
          <a:xfrm>
            <a:off x="3602972" y="3071831"/>
            <a:ext cx="2703873" cy="1959289"/>
          </a:xfrm>
          <a:prstGeom prst="rect">
            <a:avLst/>
          </a:prstGeom>
          <a:solidFill>
            <a:srgbClr val="ED7D31">
              <a:lumMod val="20000"/>
              <a:lumOff val="80000"/>
            </a:srgbClr>
          </a:solidFill>
          <a:ln w="381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dirty="0">
              <a:ln>
                <a:noFill/>
              </a:ln>
              <a:solidFill>
                <a:srgbClr val="4472C4"/>
              </a:solidFill>
              <a:effectLst/>
              <a:uLnTx/>
              <a:uFillTx/>
              <a:latin typeface="Calibri" panose="020F0502020204030204"/>
              <a:ea typeface="+mn-ea"/>
              <a:cs typeface="+mn-cs"/>
            </a:endParaRPr>
          </a:p>
        </p:txBody>
      </p:sp>
      <p:sp>
        <p:nvSpPr>
          <p:cNvPr id="10" name="Trapezoid 36">
            <a:extLst>
              <a:ext uri="{FF2B5EF4-FFF2-40B4-BE49-F238E27FC236}">
                <a16:creationId xmlns:a16="http://schemas.microsoft.com/office/drawing/2014/main" id="{377C0CE9-4BEF-608C-B81C-A04AE30A4DBE}"/>
              </a:ext>
            </a:extLst>
          </p:cNvPr>
          <p:cNvSpPr/>
          <p:nvPr/>
        </p:nvSpPr>
        <p:spPr>
          <a:xfrm rot="16200000">
            <a:off x="5654877" y="4224011"/>
            <a:ext cx="1607408" cy="309950"/>
          </a:xfrm>
          <a:custGeom>
            <a:avLst/>
            <a:gdLst>
              <a:gd name="connsiteX0" fmla="*/ 0 w 934106"/>
              <a:gd name="connsiteY0" fmla="*/ 145484 h 145484"/>
              <a:gd name="connsiteX1" fmla="*/ 304728 w 934106"/>
              <a:gd name="connsiteY1" fmla="*/ 0 h 145484"/>
              <a:gd name="connsiteX2" fmla="*/ 629378 w 934106"/>
              <a:gd name="connsiteY2" fmla="*/ 0 h 145484"/>
              <a:gd name="connsiteX3" fmla="*/ 934106 w 934106"/>
              <a:gd name="connsiteY3" fmla="*/ 145484 h 145484"/>
              <a:gd name="connsiteX4" fmla="*/ 0 w 934106"/>
              <a:gd name="connsiteY4" fmla="*/ 145484 h 145484"/>
              <a:gd name="connsiteX0" fmla="*/ 0 w 905531"/>
              <a:gd name="connsiteY0" fmla="*/ 145484 h 145484"/>
              <a:gd name="connsiteX1" fmla="*/ 304728 w 905531"/>
              <a:gd name="connsiteY1" fmla="*/ 0 h 145484"/>
              <a:gd name="connsiteX2" fmla="*/ 629378 w 905531"/>
              <a:gd name="connsiteY2" fmla="*/ 0 h 145484"/>
              <a:gd name="connsiteX3" fmla="*/ 905531 w 905531"/>
              <a:gd name="connsiteY3" fmla="*/ 145484 h 145484"/>
              <a:gd name="connsiteX4" fmla="*/ 0 w 905531"/>
              <a:gd name="connsiteY4" fmla="*/ 145484 h 145484"/>
              <a:gd name="connsiteX0" fmla="*/ 0 w 934106"/>
              <a:gd name="connsiteY0" fmla="*/ 145484 h 161362"/>
              <a:gd name="connsiteX1" fmla="*/ 304728 w 934106"/>
              <a:gd name="connsiteY1" fmla="*/ 0 h 161362"/>
              <a:gd name="connsiteX2" fmla="*/ 629378 w 934106"/>
              <a:gd name="connsiteY2" fmla="*/ 0 h 161362"/>
              <a:gd name="connsiteX3" fmla="*/ 934106 w 934106"/>
              <a:gd name="connsiteY3" fmla="*/ 161362 h 161362"/>
              <a:gd name="connsiteX4" fmla="*/ 0 w 934106"/>
              <a:gd name="connsiteY4" fmla="*/ 145484 h 161362"/>
              <a:gd name="connsiteX0" fmla="*/ 0 w 908706"/>
              <a:gd name="connsiteY0" fmla="*/ 145484 h 161362"/>
              <a:gd name="connsiteX1" fmla="*/ 304728 w 908706"/>
              <a:gd name="connsiteY1" fmla="*/ 0 h 161362"/>
              <a:gd name="connsiteX2" fmla="*/ 629378 w 908706"/>
              <a:gd name="connsiteY2" fmla="*/ 0 h 161362"/>
              <a:gd name="connsiteX3" fmla="*/ 908706 w 908706"/>
              <a:gd name="connsiteY3" fmla="*/ 161362 h 161362"/>
              <a:gd name="connsiteX4" fmla="*/ 0 w 908706"/>
              <a:gd name="connsiteY4" fmla="*/ 145484 h 161362"/>
              <a:gd name="connsiteX0" fmla="*/ 0 w 921406"/>
              <a:gd name="connsiteY0" fmla="*/ 145484 h 161362"/>
              <a:gd name="connsiteX1" fmla="*/ 304728 w 921406"/>
              <a:gd name="connsiteY1" fmla="*/ 0 h 161362"/>
              <a:gd name="connsiteX2" fmla="*/ 629378 w 921406"/>
              <a:gd name="connsiteY2" fmla="*/ 0 h 161362"/>
              <a:gd name="connsiteX3" fmla="*/ 921406 w 921406"/>
              <a:gd name="connsiteY3" fmla="*/ 161362 h 161362"/>
              <a:gd name="connsiteX4" fmla="*/ 0 w 921406"/>
              <a:gd name="connsiteY4" fmla="*/ 145484 h 161362"/>
              <a:gd name="connsiteX0" fmla="*/ 0 w 905531"/>
              <a:gd name="connsiteY0" fmla="*/ 145484 h 161362"/>
              <a:gd name="connsiteX1" fmla="*/ 304728 w 905531"/>
              <a:gd name="connsiteY1" fmla="*/ 0 h 161362"/>
              <a:gd name="connsiteX2" fmla="*/ 629378 w 905531"/>
              <a:gd name="connsiteY2" fmla="*/ 0 h 161362"/>
              <a:gd name="connsiteX3" fmla="*/ 905531 w 905531"/>
              <a:gd name="connsiteY3" fmla="*/ 161362 h 161362"/>
              <a:gd name="connsiteX4" fmla="*/ 0 w 905531"/>
              <a:gd name="connsiteY4" fmla="*/ 145484 h 161362"/>
              <a:gd name="connsiteX0" fmla="*/ 0 w 924581"/>
              <a:gd name="connsiteY0" fmla="*/ 145484 h 161365"/>
              <a:gd name="connsiteX1" fmla="*/ 304728 w 924581"/>
              <a:gd name="connsiteY1" fmla="*/ 0 h 161365"/>
              <a:gd name="connsiteX2" fmla="*/ 629378 w 924581"/>
              <a:gd name="connsiteY2" fmla="*/ 0 h 161365"/>
              <a:gd name="connsiteX3" fmla="*/ 924581 w 924581"/>
              <a:gd name="connsiteY3" fmla="*/ 161365 h 161365"/>
              <a:gd name="connsiteX4" fmla="*/ 0 w 924581"/>
              <a:gd name="connsiteY4" fmla="*/ 145484 h 161365"/>
              <a:gd name="connsiteX0" fmla="*/ 0 w 905531"/>
              <a:gd name="connsiteY0" fmla="*/ 167709 h 167709"/>
              <a:gd name="connsiteX1" fmla="*/ 285678 w 905531"/>
              <a:gd name="connsiteY1" fmla="*/ 0 h 167709"/>
              <a:gd name="connsiteX2" fmla="*/ 610328 w 905531"/>
              <a:gd name="connsiteY2" fmla="*/ 0 h 167709"/>
              <a:gd name="connsiteX3" fmla="*/ 905531 w 905531"/>
              <a:gd name="connsiteY3" fmla="*/ 161365 h 167709"/>
              <a:gd name="connsiteX4" fmla="*/ 0 w 905531"/>
              <a:gd name="connsiteY4" fmla="*/ 167709 h 167709"/>
              <a:gd name="connsiteX0" fmla="*/ 0 w 899181"/>
              <a:gd name="connsiteY0" fmla="*/ 167709 h 167709"/>
              <a:gd name="connsiteX1" fmla="*/ 279328 w 899181"/>
              <a:gd name="connsiteY1" fmla="*/ 0 h 167709"/>
              <a:gd name="connsiteX2" fmla="*/ 603978 w 899181"/>
              <a:gd name="connsiteY2" fmla="*/ 0 h 167709"/>
              <a:gd name="connsiteX3" fmla="*/ 899181 w 899181"/>
              <a:gd name="connsiteY3" fmla="*/ 161365 h 167709"/>
              <a:gd name="connsiteX4" fmla="*/ 0 w 899181"/>
              <a:gd name="connsiteY4" fmla="*/ 167709 h 167709"/>
              <a:gd name="connsiteX0" fmla="*/ 0 w 899181"/>
              <a:gd name="connsiteY0" fmla="*/ 170884 h 170884"/>
              <a:gd name="connsiteX1" fmla="*/ 399978 w 899181"/>
              <a:gd name="connsiteY1" fmla="*/ 0 h 170884"/>
              <a:gd name="connsiteX2" fmla="*/ 603978 w 899181"/>
              <a:gd name="connsiteY2" fmla="*/ 3175 h 170884"/>
              <a:gd name="connsiteX3" fmla="*/ 899181 w 899181"/>
              <a:gd name="connsiteY3" fmla="*/ 164540 h 170884"/>
              <a:gd name="connsiteX4" fmla="*/ 0 w 899181"/>
              <a:gd name="connsiteY4" fmla="*/ 170884 h 17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181" h="170884">
                <a:moveTo>
                  <a:pt x="0" y="170884"/>
                </a:moveTo>
                <a:lnTo>
                  <a:pt x="399978" y="0"/>
                </a:lnTo>
                <a:lnTo>
                  <a:pt x="603978" y="3175"/>
                </a:lnTo>
                <a:lnTo>
                  <a:pt x="899181" y="164540"/>
                </a:lnTo>
                <a:lnTo>
                  <a:pt x="0" y="170884"/>
                </a:lnTo>
                <a:close/>
              </a:path>
            </a:pathLst>
          </a:custGeom>
          <a:solidFill>
            <a:srgbClr val="70AD47">
              <a:lumMod val="20000"/>
              <a:lumOff val="80000"/>
            </a:srgbClr>
          </a:solidFill>
          <a:ln w="381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6C8ACE8A-6F46-C8F6-2ADA-42BFA1788B7A}"/>
              </a:ext>
            </a:extLst>
          </p:cNvPr>
          <p:cNvSpPr/>
          <p:nvPr/>
        </p:nvSpPr>
        <p:spPr>
          <a:xfrm>
            <a:off x="6622501" y="3545442"/>
            <a:ext cx="3269934" cy="1669841"/>
          </a:xfrm>
          <a:prstGeom prst="rect">
            <a:avLst/>
          </a:prstGeom>
          <a:solidFill>
            <a:srgbClr val="70AD47">
              <a:lumMod val="20000"/>
              <a:lumOff val="80000"/>
            </a:srgbClr>
          </a:solidFill>
          <a:ln w="381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dirty="0">
              <a:ln>
                <a:noFill/>
              </a:ln>
              <a:solidFill>
                <a:srgbClr val="4472C4"/>
              </a:solidFill>
              <a:effectLst/>
              <a:uLnTx/>
              <a:uFillTx/>
              <a:latin typeface="Calibri" panose="020F0502020204030204"/>
              <a:ea typeface="+mn-ea"/>
              <a:cs typeface="+mn-cs"/>
            </a:endParaRPr>
          </a:p>
        </p:txBody>
      </p:sp>
      <p:sp>
        <p:nvSpPr>
          <p:cNvPr id="12" name="Rectangle 20">
            <a:extLst>
              <a:ext uri="{FF2B5EF4-FFF2-40B4-BE49-F238E27FC236}">
                <a16:creationId xmlns:a16="http://schemas.microsoft.com/office/drawing/2014/main" id="{027A109D-0223-B4C9-4363-20666DC86B69}"/>
              </a:ext>
            </a:extLst>
          </p:cNvPr>
          <p:cNvSpPr/>
          <p:nvPr/>
        </p:nvSpPr>
        <p:spPr>
          <a:xfrm>
            <a:off x="3266464" y="3071514"/>
            <a:ext cx="335173" cy="1963222"/>
          </a:xfrm>
          <a:custGeom>
            <a:avLst/>
            <a:gdLst>
              <a:gd name="connsiteX0" fmla="*/ 0 w 174148"/>
              <a:gd name="connsiteY0" fmla="*/ 0 h 1096023"/>
              <a:gd name="connsiteX1" fmla="*/ 174148 w 174148"/>
              <a:gd name="connsiteY1" fmla="*/ 0 h 1096023"/>
              <a:gd name="connsiteX2" fmla="*/ 174148 w 174148"/>
              <a:gd name="connsiteY2" fmla="*/ 1096023 h 1096023"/>
              <a:gd name="connsiteX3" fmla="*/ 0 w 174148"/>
              <a:gd name="connsiteY3" fmla="*/ 1096023 h 1096023"/>
              <a:gd name="connsiteX4" fmla="*/ 0 w 174148"/>
              <a:gd name="connsiteY4" fmla="*/ 0 h 1096023"/>
              <a:gd name="connsiteX0" fmla="*/ 19183 w 193331"/>
              <a:gd name="connsiteY0" fmla="*/ 0 h 1096023"/>
              <a:gd name="connsiteX1" fmla="*/ 193331 w 193331"/>
              <a:gd name="connsiteY1" fmla="*/ 0 h 1096023"/>
              <a:gd name="connsiteX2" fmla="*/ 193331 w 193331"/>
              <a:gd name="connsiteY2" fmla="*/ 1096023 h 1096023"/>
              <a:gd name="connsiteX3" fmla="*/ 0 w 193331"/>
              <a:gd name="connsiteY3" fmla="*/ 290328 h 1096023"/>
              <a:gd name="connsiteX4" fmla="*/ 19183 w 193331"/>
              <a:gd name="connsiteY4" fmla="*/ 0 h 1096023"/>
              <a:gd name="connsiteX0" fmla="*/ 19183 w 193331"/>
              <a:gd name="connsiteY0" fmla="*/ 0 h 1096023"/>
              <a:gd name="connsiteX1" fmla="*/ 193331 w 193331"/>
              <a:gd name="connsiteY1" fmla="*/ 0 h 1096023"/>
              <a:gd name="connsiteX2" fmla="*/ 193331 w 193331"/>
              <a:gd name="connsiteY2" fmla="*/ 1096023 h 1096023"/>
              <a:gd name="connsiteX3" fmla="*/ 0 w 193331"/>
              <a:gd name="connsiteY3" fmla="*/ 264750 h 1096023"/>
              <a:gd name="connsiteX4" fmla="*/ 19183 w 193331"/>
              <a:gd name="connsiteY4" fmla="*/ 0 h 1096023"/>
              <a:gd name="connsiteX0" fmla="*/ 0 w 174148"/>
              <a:gd name="connsiteY0" fmla="*/ 0 h 1096023"/>
              <a:gd name="connsiteX1" fmla="*/ 174148 w 174148"/>
              <a:gd name="connsiteY1" fmla="*/ 0 h 1096023"/>
              <a:gd name="connsiteX2" fmla="*/ 174148 w 174148"/>
              <a:gd name="connsiteY2" fmla="*/ 1096023 h 1096023"/>
              <a:gd name="connsiteX3" fmla="*/ 355 w 174148"/>
              <a:gd name="connsiteY3" fmla="*/ 253027 h 1096023"/>
              <a:gd name="connsiteX4" fmla="*/ 0 w 174148"/>
              <a:gd name="connsiteY4" fmla="*/ 0 h 1096023"/>
              <a:gd name="connsiteX0" fmla="*/ 11368 w 185516"/>
              <a:gd name="connsiteY0" fmla="*/ 0 h 1096023"/>
              <a:gd name="connsiteX1" fmla="*/ 185516 w 185516"/>
              <a:gd name="connsiteY1" fmla="*/ 0 h 1096023"/>
              <a:gd name="connsiteX2" fmla="*/ 185516 w 185516"/>
              <a:gd name="connsiteY2" fmla="*/ 1096023 h 1096023"/>
              <a:gd name="connsiteX3" fmla="*/ 0 w 185516"/>
              <a:gd name="connsiteY3" fmla="*/ 253027 h 1096023"/>
              <a:gd name="connsiteX4" fmla="*/ 11368 w 185516"/>
              <a:gd name="connsiteY4" fmla="*/ 0 h 1096023"/>
              <a:gd name="connsiteX0" fmla="*/ 7462 w 185517"/>
              <a:gd name="connsiteY0" fmla="*/ 3907 h 1096023"/>
              <a:gd name="connsiteX1" fmla="*/ 185517 w 185517"/>
              <a:gd name="connsiteY1" fmla="*/ 0 h 1096023"/>
              <a:gd name="connsiteX2" fmla="*/ 185517 w 185517"/>
              <a:gd name="connsiteY2" fmla="*/ 1096023 h 1096023"/>
              <a:gd name="connsiteX3" fmla="*/ 1 w 185517"/>
              <a:gd name="connsiteY3" fmla="*/ 253027 h 1096023"/>
              <a:gd name="connsiteX4" fmla="*/ 7462 w 185517"/>
              <a:gd name="connsiteY4" fmla="*/ 3907 h 1096023"/>
              <a:gd name="connsiteX0" fmla="*/ 7462 w 185517"/>
              <a:gd name="connsiteY0" fmla="*/ 3907 h 1103839"/>
              <a:gd name="connsiteX1" fmla="*/ 185517 w 185517"/>
              <a:gd name="connsiteY1" fmla="*/ 0 h 1103839"/>
              <a:gd name="connsiteX2" fmla="*/ 185517 w 185517"/>
              <a:gd name="connsiteY2" fmla="*/ 1103839 h 1103839"/>
              <a:gd name="connsiteX3" fmla="*/ 1 w 185517"/>
              <a:gd name="connsiteY3" fmla="*/ 253027 h 1103839"/>
              <a:gd name="connsiteX4" fmla="*/ 7462 w 185517"/>
              <a:gd name="connsiteY4" fmla="*/ 3907 h 1103839"/>
              <a:gd name="connsiteX0" fmla="*/ 7462 w 185517"/>
              <a:gd name="connsiteY0" fmla="*/ 725 h 1100657"/>
              <a:gd name="connsiteX1" fmla="*/ 185517 w 185517"/>
              <a:gd name="connsiteY1" fmla="*/ 0 h 1100657"/>
              <a:gd name="connsiteX2" fmla="*/ 185517 w 185517"/>
              <a:gd name="connsiteY2" fmla="*/ 1100657 h 1100657"/>
              <a:gd name="connsiteX3" fmla="*/ 1 w 185517"/>
              <a:gd name="connsiteY3" fmla="*/ 249845 h 1100657"/>
              <a:gd name="connsiteX4" fmla="*/ 7462 w 185517"/>
              <a:gd name="connsiteY4" fmla="*/ 725 h 1100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517" h="1100657">
                <a:moveTo>
                  <a:pt x="7462" y="725"/>
                </a:moveTo>
                <a:lnTo>
                  <a:pt x="185517" y="0"/>
                </a:lnTo>
                <a:lnTo>
                  <a:pt x="185517" y="1100657"/>
                </a:lnTo>
                <a:lnTo>
                  <a:pt x="1" y="249845"/>
                </a:lnTo>
                <a:cubicBezTo>
                  <a:pt x="-117" y="165503"/>
                  <a:pt x="7580" y="85067"/>
                  <a:pt x="7462" y="725"/>
                </a:cubicBezTo>
                <a:close/>
              </a:path>
            </a:pathLst>
          </a:custGeom>
          <a:solidFill>
            <a:srgbClr val="ED7D31">
              <a:lumMod val="20000"/>
              <a:lumOff val="80000"/>
            </a:srgbClr>
          </a:solidFill>
          <a:ln w="381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D2C4FFBC-B041-25CA-4263-C6623B3A02FE}"/>
              </a:ext>
            </a:extLst>
          </p:cNvPr>
          <p:cNvSpPr/>
          <p:nvPr/>
        </p:nvSpPr>
        <p:spPr>
          <a:xfrm>
            <a:off x="3566433" y="3095880"/>
            <a:ext cx="96542" cy="1625951"/>
          </a:xfrm>
          <a:prstGeom prst="rect">
            <a:avLst/>
          </a:prstGeom>
          <a:solidFill>
            <a:srgbClr val="ED7D31">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93265750-913F-614B-580D-6B330938007B}"/>
              </a:ext>
            </a:extLst>
          </p:cNvPr>
          <p:cNvSpPr/>
          <p:nvPr/>
        </p:nvSpPr>
        <p:spPr>
          <a:xfrm>
            <a:off x="3978830" y="4098430"/>
            <a:ext cx="2466945" cy="375961"/>
          </a:xfrm>
          <a:prstGeom prst="rect">
            <a:avLst/>
          </a:prstGeom>
          <a:solidFill>
            <a:srgbClr val="70AD47">
              <a:lumMod val="40000"/>
              <a:lumOff val="60000"/>
            </a:srgbClr>
          </a:solidFill>
          <a:ln w="381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dirty="0">
              <a:ln>
                <a:noFill/>
              </a:ln>
              <a:solidFill>
                <a:srgbClr val="4472C4"/>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6E9E3723-C8CD-C60C-0E94-D8BF7C01202C}"/>
              </a:ext>
            </a:extLst>
          </p:cNvPr>
          <p:cNvSpPr txBox="1"/>
          <p:nvPr/>
        </p:nvSpPr>
        <p:spPr>
          <a:xfrm>
            <a:off x="3581573" y="3048863"/>
            <a:ext cx="2992032" cy="246221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prstClr val="white">
                    <a:lumMod val="65000"/>
                  </a:prstClr>
                </a:solidFill>
                <a:effectLst/>
                <a:uLnTx/>
                <a:uFillTx/>
              </a:rPr>
              <a:t>1. Jenna meets Brian.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rPr>
              <a:t>   a.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rPr>
              <a:t>      </a:t>
            </a:r>
            <a:r>
              <a:rPr kumimoji="0" lang="en-US" sz="2200" b="0" i="0" u="none" strike="noStrike" kern="0" cap="none" spc="0" normalizeH="0" baseline="0" noProof="0" dirty="0" err="1">
                <a:ln>
                  <a:noFill/>
                </a:ln>
                <a:solidFill>
                  <a:prstClr val="black"/>
                </a:solidFill>
                <a:effectLst/>
                <a:uLnTx/>
                <a:uFillTx/>
              </a:rPr>
              <a:t>i</a:t>
            </a:r>
            <a:r>
              <a:rPr kumimoji="0" lang="en-US" sz="2200" b="0" i="0" u="none" strike="noStrike" kern="0" cap="none" spc="0" normalizeH="0" baseline="0" noProof="0" dirty="0">
                <a:ln>
                  <a:noFill/>
                </a:ln>
                <a:solidFill>
                  <a:prstClr val="black"/>
                </a:solidFill>
                <a:effectLst/>
                <a:uLnTx/>
                <a:uFillTx/>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rPr>
              <a:t>      ii. Jenna says hi.</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rPr>
              <a:t>   b.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200" b="1" i="0" u="none" strike="noStrike" kern="0" cap="none" spc="0" normalizeH="0" baseline="0" noProof="0" dirty="0">
              <a:ln>
                <a:noFill/>
              </a:ln>
              <a:solidFill>
                <a:prstClr val="white">
                  <a:lumMod val="65000"/>
                </a:prstClr>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prstClr val="white">
                    <a:lumMod val="65000"/>
                  </a:prstClr>
                </a:solidFill>
                <a:effectLst/>
                <a:uLnTx/>
                <a:uFillTx/>
              </a:rPr>
              <a:t>2. …</a:t>
            </a:r>
          </a:p>
        </p:txBody>
      </p:sp>
      <p:sp>
        <p:nvSpPr>
          <p:cNvPr id="16" name="TextBox 15">
            <a:extLst>
              <a:ext uri="{FF2B5EF4-FFF2-40B4-BE49-F238E27FC236}">
                <a16:creationId xmlns:a16="http://schemas.microsoft.com/office/drawing/2014/main" id="{29DCCE48-FC92-5ED8-C8EC-5244E0E9314A}"/>
              </a:ext>
            </a:extLst>
          </p:cNvPr>
          <p:cNvSpPr txBox="1"/>
          <p:nvPr/>
        </p:nvSpPr>
        <p:spPr>
          <a:xfrm>
            <a:off x="7935228" y="3057414"/>
            <a:ext cx="622122"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prstClr val="black"/>
                </a:solidFill>
                <a:effectLst/>
                <a:uLnTx/>
                <a:uFillTx/>
              </a:rPr>
              <a:t>…</a:t>
            </a:r>
          </a:p>
        </p:txBody>
      </p:sp>
      <p:sp>
        <p:nvSpPr>
          <p:cNvPr id="17" name="TextBox 16">
            <a:extLst>
              <a:ext uri="{FF2B5EF4-FFF2-40B4-BE49-F238E27FC236}">
                <a16:creationId xmlns:a16="http://schemas.microsoft.com/office/drawing/2014/main" id="{A1829492-81C1-4D26-2CC4-D7874ED8B48D}"/>
              </a:ext>
            </a:extLst>
          </p:cNvPr>
          <p:cNvSpPr txBox="1"/>
          <p:nvPr/>
        </p:nvSpPr>
        <p:spPr>
          <a:xfrm>
            <a:off x="7953248" y="5372998"/>
            <a:ext cx="622122"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prstClr val="black"/>
                </a:solidFill>
                <a:effectLst/>
                <a:uLnTx/>
                <a:uFillTx/>
              </a:rPr>
              <a:t>…</a:t>
            </a:r>
          </a:p>
        </p:txBody>
      </p:sp>
      <p:sp>
        <p:nvSpPr>
          <p:cNvPr id="18" name="TextBox 17">
            <a:extLst>
              <a:ext uri="{FF2B5EF4-FFF2-40B4-BE49-F238E27FC236}">
                <a16:creationId xmlns:a16="http://schemas.microsoft.com/office/drawing/2014/main" id="{791C6AF7-E19D-2B5C-351E-9FBAFF820CD2}"/>
              </a:ext>
            </a:extLst>
          </p:cNvPr>
          <p:cNvSpPr txBox="1"/>
          <p:nvPr/>
        </p:nvSpPr>
        <p:spPr>
          <a:xfrm>
            <a:off x="4716614" y="5367770"/>
            <a:ext cx="476414" cy="58477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prstClr val="black"/>
                </a:solidFill>
                <a:effectLst/>
                <a:uLnTx/>
                <a:uFillTx/>
              </a:rPr>
              <a:t>…</a:t>
            </a:r>
          </a:p>
        </p:txBody>
      </p:sp>
      <p:sp>
        <p:nvSpPr>
          <p:cNvPr id="20" name="TextBox 19">
            <a:extLst>
              <a:ext uri="{FF2B5EF4-FFF2-40B4-BE49-F238E27FC236}">
                <a16:creationId xmlns:a16="http://schemas.microsoft.com/office/drawing/2014/main" id="{4DC5879C-B3B5-0105-990E-40ABEB69E5F3}"/>
              </a:ext>
            </a:extLst>
          </p:cNvPr>
          <p:cNvSpPr txBox="1"/>
          <p:nvPr/>
        </p:nvSpPr>
        <p:spPr>
          <a:xfrm>
            <a:off x="3606618" y="2592614"/>
            <a:ext cx="2696567" cy="4740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600" b="1" i="0" u="none" strike="noStrike" kern="0" cap="none" spc="0" normalizeH="0" baseline="0" noProof="0" dirty="0">
                <a:ln>
                  <a:noFill/>
                </a:ln>
                <a:solidFill>
                  <a:prstClr val="white"/>
                </a:solidFill>
                <a:effectLst/>
                <a:uLnTx/>
                <a:uFillTx/>
              </a:rPr>
              <a:t>Detailed Outline</a:t>
            </a:r>
          </a:p>
        </p:txBody>
      </p:sp>
      <p:sp>
        <p:nvSpPr>
          <p:cNvPr id="21" name="Round Same Side Corner Rectangle 20">
            <a:extLst>
              <a:ext uri="{FF2B5EF4-FFF2-40B4-BE49-F238E27FC236}">
                <a16:creationId xmlns:a16="http://schemas.microsoft.com/office/drawing/2014/main" id="{1596C544-3223-60DE-CCC0-F8A769ACA923}"/>
              </a:ext>
            </a:extLst>
          </p:cNvPr>
          <p:cNvSpPr/>
          <p:nvPr/>
        </p:nvSpPr>
        <p:spPr>
          <a:xfrm>
            <a:off x="6622541" y="2606724"/>
            <a:ext cx="3269928" cy="464791"/>
          </a:xfrm>
          <a:prstGeom prst="round2SameRect">
            <a:avLst>
              <a:gd name="adj1" fmla="val 37119"/>
              <a:gd name="adj2" fmla="val 0"/>
            </a:avLst>
          </a:prstGeom>
          <a:solidFill>
            <a:srgbClr val="4472C4"/>
          </a:solidFill>
          <a:ln w="381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80FA6E5B-03B4-489B-E630-AE14116E8BBB}"/>
              </a:ext>
            </a:extLst>
          </p:cNvPr>
          <p:cNvSpPr txBox="1"/>
          <p:nvPr/>
        </p:nvSpPr>
        <p:spPr>
          <a:xfrm>
            <a:off x="6622541" y="2592298"/>
            <a:ext cx="3269928" cy="4740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600" b="1" i="0" u="none" strike="noStrike" kern="0" cap="none" spc="0" normalizeH="0" baseline="0" noProof="0" dirty="0">
                <a:ln>
                  <a:noFill/>
                </a:ln>
                <a:solidFill>
                  <a:prstClr val="white"/>
                </a:solidFill>
                <a:effectLst/>
                <a:uLnTx/>
                <a:uFillTx/>
              </a:rPr>
              <a:t>Generated Story</a:t>
            </a:r>
          </a:p>
        </p:txBody>
      </p:sp>
      <p:sp>
        <p:nvSpPr>
          <p:cNvPr id="23" name="Round Same Side Corner Rectangle 22">
            <a:extLst>
              <a:ext uri="{FF2B5EF4-FFF2-40B4-BE49-F238E27FC236}">
                <a16:creationId xmlns:a16="http://schemas.microsoft.com/office/drawing/2014/main" id="{DB4CCDF0-C4EE-D06B-19AA-2EBF0F5ED9D7}"/>
              </a:ext>
            </a:extLst>
          </p:cNvPr>
          <p:cNvSpPr/>
          <p:nvPr/>
        </p:nvSpPr>
        <p:spPr>
          <a:xfrm>
            <a:off x="1746171" y="2606720"/>
            <a:ext cx="1544489" cy="464791"/>
          </a:xfrm>
          <a:prstGeom prst="round2SameRect">
            <a:avLst>
              <a:gd name="adj1" fmla="val 37119"/>
              <a:gd name="adj2" fmla="val 0"/>
            </a:avLst>
          </a:prstGeom>
          <a:solidFill>
            <a:srgbClr val="A5A5A5"/>
          </a:solidFill>
          <a:ln w="381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3B2B5E62-4663-E964-B146-A9D04B7E2512}"/>
              </a:ext>
            </a:extLst>
          </p:cNvPr>
          <p:cNvSpPr/>
          <p:nvPr/>
        </p:nvSpPr>
        <p:spPr>
          <a:xfrm>
            <a:off x="1742613" y="3073976"/>
            <a:ext cx="1608066" cy="452704"/>
          </a:xfrm>
          <a:prstGeom prst="rect">
            <a:avLst/>
          </a:prstGeom>
          <a:solidFill>
            <a:srgbClr val="ED7D31">
              <a:lumMod val="40000"/>
              <a:lumOff val="60000"/>
            </a:srgbClr>
          </a:solidFill>
          <a:ln w="381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dirty="0">
              <a:ln>
                <a:noFill/>
              </a:ln>
              <a:solidFill>
                <a:srgbClr val="4472C4"/>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71CE4703-E35E-381E-6EF3-87951F037CC0}"/>
              </a:ext>
            </a:extLst>
          </p:cNvPr>
          <p:cNvSpPr txBox="1"/>
          <p:nvPr/>
        </p:nvSpPr>
        <p:spPr>
          <a:xfrm>
            <a:off x="1707142" y="3048545"/>
            <a:ext cx="1965379" cy="2462213"/>
          </a:xfrm>
          <a:prstGeom prst="rect">
            <a:avLst/>
          </a:prstGeom>
          <a:noFill/>
        </p:spPr>
        <p:txBody>
          <a:bodyPr wrap="square" rtlCol="0">
            <a:spAutoFit/>
          </a:bodyPr>
          <a:lstStyle/>
          <a:p>
            <a:pPr marL="0" marR="0" lvl="0" indent="-457223"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prstClr val="white">
                    <a:lumMod val="65000"/>
                  </a:prstClr>
                </a:solidFill>
                <a:effectLst/>
                <a:uLnTx/>
                <a:uFillTx/>
              </a:rPr>
              <a:t>1. Jenna …</a:t>
            </a:r>
          </a:p>
          <a:p>
            <a:pPr marL="0" marR="0" lvl="0" indent="-457223"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prstClr val="white">
                  <a:lumMod val="65000"/>
                </a:prstClr>
              </a:solidFill>
              <a:effectLst/>
              <a:uLnTx/>
              <a:uFillTx/>
            </a:endParaRPr>
          </a:p>
          <a:p>
            <a:pPr marL="0" marR="0" lvl="0" indent="-457223"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prstClr val="white">
                  <a:lumMod val="65000"/>
                </a:prstClr>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prstClr val="white">
                  <a:lumMod val="65000"/>
                </a:prstClr>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prstClr val="white">
                  <a:lumMod val="65000"/>
                </a:prstClr>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prstClr val="white">
                  <a:lumMod val="65000"/>
                </a:prstClr>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prstClr val="white">
                    <a:lumMod val="65000"/>
                  </a:prstClr>
                </a:solidFill>
                <a:effectLst/>
                <a:uLnTx/>
                <a:uFillTx/>
              </a:rPr>
              <a:t>2. …   </a:t>
            </a:r>
          </a:p>
        </p:txBody>
      </p:sp>
      <p:sp>
        <p:nvSpPr>
          <p:cNvPr id="26" name="TextBox 25">
            <a:extLst>
              <a:ext uri="{FF2B5EF4-FFF2-40B4-BE49-F238E27FC236}">
                <a16:creationId xmlns:a16="http://schemas.microsoft.com/office/drawing/2014/main" id="{969D13C3-5A98-24C5-1EED-C42ABD8189C6}"/>
              </a:ext>
            </a:extLst>
          </p:cNvPr>
          <p:cNvSpPr txBox="1"/>
          <p:nvPr/>
        </p:nvSpPr>
        <p:spPr>
          <a:xfrm>
            <a:off x="1746193" y="2592294"/>
            <a:ext cx="1544467" cy="4740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600" b="1" i="0" u="none" strike="noStrike" kern="0" cap="none" spc="0" normalizeH="0" baseline="0" noProof="0" dirty="0">
                <a:ln>
                  <a:noFill/>
                </a:ln>
                <a:solidFill>
                  <a:prstClr val="white"/>
                </a:solidFill>
                <a:effectLst/>
                <a:uLnTx/>
                <a:uFillTx/>
              </a:rPr>
              <a:t>Outline</a:t>
            </a:r>
          </a:p>
        </p:txBody>
      </p:sp>
      <p:sp>
        <p:nvSpPr>
          <p:cNvPr id="27" name="TextBox 26">
            <a:extLst>
              <a:ext uri="{FF2B5EF4-FFF2-40B4-BE49-F238E27FC236}">
                <a16:creationId xmlns:a16="http://schemas.microsoft.com/office/drawing/2014/main" id="{8A0EE8A7-1F06-621F-792C-9533225FA2C9}"/>
              </a:ext>
            </a:extLst>
          </p:cNvPr>
          <p:cNvSpPr txBox="1"/>
          <p:nvPr/>
        </p:nvSpPr>
        <p:spPr>
          <a:xfrm>
            <a:off x="2221843" y="5367770"/>
            <a:ext cx="584820"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prstClr val="white">
                    <a:lumMod val="65000"/>
                  </a:prstClr>
                </a:solidFill>
                <a:effectLst/>
                <a:uLnTx/>
                <a:uFillTx/>
              </a:rPr>
              <a:t>…</a:t>
            </a:r>
          </a:p>
        </p:txBody>
      </p:sp>
      <p:sp>
        <p:nvSpPr>
          <p:cNvPr id="28" name="Rectangle 27">
            <a:extLst>
              <a:ext uri="{FF2B5EF4-FFF2-40B4-BE49-F238E27FC236}">
                <a16:creationId xmlns:a16="http://schemas.microsoft.com/office/drawing/2014/main" id="{64F622E8-DC1B-BCD2-2A99-8BB3FAB46D9C}"/>
              </a:ext>
            </a:extLst>
          </p:cNvPr>
          <p:cNvSpPr/>
          <p:nvPr/>
        </p:nvSpPr>
        <p:spPr>
          <a:xfrm>
            <a:off x="3283532" y="3098833"/>
            <a:ext cx="369564" cy="408653"/>
          </a:xfrm>
          <a:prstGeom prst="rect">
            <a:avLst/>
          </a:prstGeom>
          <a:solidFill>
            <a:srgbClr val="ED7D31">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72D6A4FD-E80C-D431-B4E1-B2B9DE3F4805}"/>
              </a:ext>
            </a:extLst>
          </p:cNvPr>
          <p:cNvSpPr/>
          <p:nvPr/>
        </p:nvSpPr>
        <p:spPr>
          <a:xfrm rot="20971613" flipH="1">
            <a:off x="3588385" y="4717891"/>
            <a:ext cx="82925" cy="288396"/>
          </a:xfrm>
          <a:prstGeom prst="rect">
            <a:avLst/>
          </a:prstGeom>
          <a:solidFill>
            <a:srgbClr val="ED7D31">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9A98FD1F-D5C4-5F35-34EF-C94F82F356A9}"/>
              </a:ext>
            </a:extLst>
          </p:cNvPr>
          <p:cNvSpPr/>
          <p:nvPr/>
        </p:nvSpPr>
        <p:spPr>
          <a:xfrm rot="20728071" flipH="1">
            <a:off x="3311379" y="3479921"/>
            <a:ext cx="141990" cy="239976"/>
          </a:xfrm>
          <a:prstGeom prst="rect">
            <a:avLst/>
          </a:prstGeom>
          <a:solidFill>
            <a:srgbClr val="ED7D31">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AC432F43-D0AE-EBC1-AEE6-2918EE10861D}"/>
              </a:ext>
            </a:extLst>
          </p:cNvPr>
          <p:cNvSpPr/>
          <p:nvPr/>
        </p:nvSpPr>
        <p:spPr>
          <a:xfrm>
            <a:off x="6306348" y="4120401"/>
            <a:ext cx="205626" cy="310577"/>
          </a:xfrm>
          <a:prstGeom prst="rect">
            <a:avLst/>
          </a:prstGeom>
          <a:solidFill>
            <a:srgbClr val="70AD47">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509AA925-A61D-2A7A-A992-9D02016259A1}"/>
              </a:ext>
            </a:extLst>
          </p:cNvPr>
          <p:cNvSpPr/>
          <p:nvPr/>
        </p:nvSpPr>
        <p:spPr>
          <a:xfrm rot="1853713">
            <a:off x="6358007" y="3988520"/>
            <a:ext cx="199417" cy="210181"/>
          </a:xfrm>
          <a:prstGeom prst="rect">
            <a:avLst/>
          </a:prstGeom>
          <a:solidFill>
            <a:srgbClr val="70AD47">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F2DA232C-6FEE-8667-CABA-D2D0D97E2105}"/>
              </a:ext>
            </a:extLst>
          </p:cNvPr>
          <p:cNvSpPr/>
          <p:nvPr/>
        </p:nvSpPr>
        <p:spPr>
          <a:xfrm rot="9162412">
            <a:off x="6339370" y="4379263"/>
            <a:ext cx="199417" cy="187478"/>
          </a:xfrm>
          <a:prstGeom prst="rect">
            <a:avLst/>
          </a:prstGeom>
          <a:solidFill>
            <a:srgbClr val="70AD47">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EA4211C5-075A-D3FE-EF91-855669D0ACBE}"/>
              </a:ext>
            </a:extLst>
          </p:cNvPr>
          <p:cNvSpPr/>
          <p:nvPr/>
        </p:nvSpPr>
        <p:spPr>
          <a:xfrm rot="9427737">
            <a:off x="6598095" y="4988878"/>
            <a:ext cx="199417" cy="179995"/>
          </a:xfrm>
          <a:prstGeom prst="rect">
            <a:avLst/>
          </a:prstGeom>
          <a:solidFill>
            <a:srgbClr val="70AD47">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CBA82918-9685-0D91-E36D-E136B1703391}"/>
              </a:ext>
            </a:extLst>
          </p:cNvPr>
          <p:cNvSpPr/>
          <p:nvPr/>
        </p:nvSpPr>
        <p:spPr>
          <a:xfrm rot="1853713">
            <a:off x="6585104" y="3602654"/>
            <a:ext cx="199417" cy="161663"/>
          </a:xfrm>
          <a:prstGeom prst="rect">
            <a:avLst/>
          </a:prstGeom>
          <a:solidFill>
            <a:srgbClr val="70AD47">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D31DEB70-9187-A103-241F-BFA1999CB145}"/>
              </a:ext>
            </a:extLst>
          </p:cNvPr>
          <p:cNvSpPr/>
          <p:nvPr/>
        </p:nvSpPr>
        <p:spPr>
          <a:xfrm>
            <a:off x="6570441" y="3709379"/>
            <a:ext cx="199417" cy="1323351"/>
          </a:xfrm>
          <a:prstGeom prst="rect">
            <a:avLst/>
          </a:prstGeom>
          <a:solidFill>
            <a:srgbClr val="70AD47">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 name="Rounded Rectangle 36">
            <a:extLst>
              <a:ext uri="{FF2B5EF4-FFF2-40B4-BE49-F238E27FC236}">
                <a16:creationId xmlns:a16="http://schemas.microsoft.com/office/drawing/2014/main" id="{B71D7656-85CF-006E-DA4F-DB1EDEA8E016}"/>
              </a:ext>
            </a:extLst>
          </p:cNvPr>
          <p:cNvSpPr/>
          <p:nvPr/>
        </p:nvSpPr>
        <p:spPr>
          <a:xfrm>
            <a:off x="5512917" y="1644719"/>
            <a:ext cx="1889627" cy="837005"/>
          </a:xfrm>
          <a:prstGeom prst="roundRect">
            <a:avLst/>
          </a:prstGeom>
          <a:solidFill>
            <a:srgbClr val="70AD47">
              <a:lumMod val="20000"/>
              <a:lumOff val="80000"/>
            </a:srgbClr>
          </a:solidFill>
          <a:ln w="381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600" b="1" i="0" u="none" strike="noStrike" kern="0" cap="none" spc="0" normalizeH="0" baseline="0" noProof="0" dirty="0">
                <a:ln>
                  <a:noFill/>
                </a:ln>
                <a:solidFill>
                  <a:srgbClr val="70AD47"/>
                </a:solidFill>
                <a:effectLst/>
                <a:uLnTx/>
                <a:uFillTx/>
                <a:latin typeface="Calibri" panose="020F0502020204030204"/>
                <a:ea typeface="+mn-ea"/>
                <a:cs typeface="+mn-cs"/>
              </a:rPr>
              <a:t>Detailed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600" b="1" i="0" u="none" strike="noStrike" kern="0" cap="none" spc="0" normalizeH="0" baseline="0" noProof="0" dirty="0">
                <a:ln>
                  <a:noFill/>
                </a:ln>
                <a:solidFill>
                  <a:srgbClr val="70AD47"/>
                </a:solidFill>
                <a:effectLst/>
                <a:uLnTx/>
                <a:uFillTx/>
                <a:latin typeface="Calibri" panose="020F0502020204030204"/>
                <a:ea typeface="+mn-ea"/>
                <a:cs typeface="+mn-cs"/>
              </a:rPr>
              <a:t>Controller</a:t>
            </a:r>
          </a:p>
        </p:txBody>
      </p:sp>
      <p:sp>
        <p:nvSpPr>
          <p:cNvPr id="38" name="Rounded Rectangle 37">
            <a:extLst>
              <a:ext uri="{FF2B5EF4-FFF2-40B4-BE49-F238E27FC236}">
                <a16:creationId xmlns:a16="http://schemas.microsoft.com/office/drawing/2014/main" id="{4E915EE3-333E-2C95-7E46-0677B235680E}"/>
              </a:ext>
            </a:extLst>
          </p:cNvPr>
          <p:cNvSpPr/>
          <p:nvPr/>
        </p:nvSpPr>
        <p:spPr>
          <a:xfrm>
            <a:off x="2489253" y="1641365"/>
            <a:ext cx="1889627" cy="837005"/>
          </a:xfrm>
          <a:prstGeom prst="roundRect">
            <a:avLst/>
          </a:prstGeom>
          <a:solidFill>
            <a:srgbClr val="ED7D31">
              <a:lumMod val="20000"/>
              <a:lumOff val="80000"/>
            </a:srgbClr>
          </a:solidFill>
          <a:ln w="381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600" b="1" i="0" u="none" strike="noStrike" kern="0" cap="none" spc="0" normalizeH="0" baseline="0" noProof="0" dirty="0">
                <a:ln>
                  <a:noFill/>
                </a:ln>
                <a:solidFill>
                  <a:srgbClr val="ED7D31"/>
                </a:solidFill>
                <a:effectLst/>
                <a:uLnTx/>
                <a:uFillTx/>
                <a:latin typeface="Calibri" panose="020F0502020204030204"/>
                <a:ea typeface="+mn-ea"/>
                <a:cs typeface="+mn-cs"/>
              </a:rPr>
              <a:t>Detailed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600" b="1" i="0" u="none" strike="noStrike" kern="0" cap="none" spc="0" normalizeH="0" baseline="0" noProof="0" dirty="0">
                <a:ln>
                  <a:noFill/>
                </a:ln>
                <a:solidFill>
                  <a:srgbClr val="ED7D31"/>
                </a:solidFill>
                <a:effectLst/>
                <a:uLnTx/>
                <a:uFillTx/>
                <a:latin typeface="Calibri" panose="020F0502020204030204"/>
                <a:ea typeface="+mn-ea"/>
                <a:cs typeface="+mn-cs"/>
              </a:rPr>
              <a:t>Outliner</a:t>
            </a:r>
          </a:p>
        </p:txBody>
      </p:sp>
      <p:cxnSp>
        <p:nvCxnSpPr>
          <p:cNvPr id="39" name="Straight Connector 38">
            <a:extLst>
              <a:ext uri="{FF2B5EF4-FFF2-40B4-BE49-F238E27FC236}">
                <a16:creationId xmlns:a16="http://schemas.microsoft.com/office/drawing/2014/main" id="{8F231449-C028-DCF5-70EF-873E223B7D18}"/>
              </a:ext>
            </a:extLst>
          </p:cNvPr>
          <p:cNvCxnSpPr>
            <a:cxnSpLocks/>
          </p:cNvCxnSpPr>
          <p:nvPr/>
        </p:nvCxnSpPr>
        <p:spPr>
          <a:xfrm flipH="1">
            <a:off x="3434065" y="2518971"/>
            <a:ext cx="2" cy="570173"/>
          </a:xfrm>
          <a:prstGeom prst="line">
            <a:avLst/>
          </a:prstGeom>
          <a:noFill/>
          <a:ln w="25400" cap="flat" cmpd="sng" algn="ctr">
            <a:solidFill>
              <a:srgbClr val="ED7D31"/>
            </a:solidFill>
            <a:prstDash val="sysDash"/>
            <a:miter lim="800000"/>
          </a:ln>
          <a:effectLst/>
        </p:spPr>
      </p:cxnSp>
      <p:sp>
        <p:nvSpPr>
          <p:cNvPr id="19" name="TextBox 18">
            <a:extLst>
              <a:ext uri="{FF2B5EF4-FFF2-40B4-BE49-F238E27FC236}">
                <a16:creationId xmlns:a16="http://schemas.microsoft.com/office/drawing/2014/main" id="{F633781E-F407-FD59-EC44-47AF0697DC58}"/>
              </a:ext>
            </a:extLst>
          </p:cNvPr>
          <p:cNvSpPr txBox="1"/>
          <p:nvPr/>
        </p:nvSpPr>
        <p:spPr>
          <a:xfrm>
            <a:off x="6611335" y="3658289"/>
            <a:ext cx="3269928" cy="144655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rPr>
              <a:t>… </a:t>
            </a:r>
            <a:r>
              <a:rPr lang="en-US" sz="2200" kern="0" dirty="0">
                <a:solidFill>
                  <a:prstClr val="black"/>
                </a:solidFill>
              </a:rPr>
              <a:t>After getting her coffee, </a:t>
            </a:r>
            <a:r>
              <a:rPr kumimoji="0" lang="en-US" sz="2200" b="0" i="0" u="none" strike="noStrike" kern="0" cap="none" spc="0" normalizeH="0" baseline="0" noProof="0" dirty="0">
                <a:ln>
                  <a:noFill/>
                </a:ln>
                <a:solidFill>
                  <a:prstClr val="black"/>
                </a:solidFill>
                <a:effectLst/>
                <a:uLnTx/>
                <a:uFillTx/>
              </a:rPr>
              <a:t>Jenna walked up to Brian’s table and greeted him with a smile …</a:t>
            </a:r>
          </a:p>
        </p:txBody>
      </p:sp>
    </p:spTree>
    <p:extLst>
      <p:ext uri="{BB962C8B-B14F-4D97-AF65-F5344CB8AC3E}">
        <p14:creationId xmlns:p14="http://schemas.microsoft.com/office/powerpoint/2010/main" val="3305726514"/>
      </p:ext>
    </p:extLst>
  </p:cSld>
  <p:clrMapOvr>
    <a:masterClrMapping/>
  </p:clrMapOvr>
  <mc:AlternateContent xmlns:mc="http://schemas.openxmlformats.org/markup-compatibility/2006" xmlns:p14="http://schemas.microsoft.com/office/powerpoint/2010/main">
    <mc:Choice Requires="p14">
      <p:transition spd="slow" p14:dur="2000" advTm="10433"/>
    </mc:Choice>
    <mc:Fallback xmlns="">
      <p:transition spd="slow" advTm="10433"/>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14EE5DA0-7568-0C17-E2B9-DFFA48E0D209}"/>
              </a:ext>
            </a:extLst>
          </p:cNvPr>
          <p:cNvSpPr/>
          <p:nvPr/>
        </p:nvSpPr>
        <p:spPr>
          <a:xfrm>
            <a:off x="6380626" y="1114844"/>
            <a:ext cx="5568222" cy="5693866"/>
          </a:xfrm>
          <a:prstGeom prst="roundRect">
            <a:avLst>
              <a:gd name="adj" fmla="val 2106"/>
            </a:avLst>
          </a:prstGeom>
          <a:solidFill>
            <a:srgbClr val="BDD0F0">
              <a:alpha val="21961"/>
            </a:srgbClr>
          </a:solidFill>
          <a:ln w="38100">
            <a:solidFill>
              <a:srgbClr val="6693DC"/>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a:p>
        </p:txBody>
      </p:sp>
      <p:sp>
        <p:nvSpPr>
          <p:cNvPr id="7" name="TextBox 6">
            <a:extLst>
              <a:ext uri="{FF2B5EF4-FFF2-40B4-BE49-F238E27FC236}">
                <a16:creationId xmlns:a16="http://schemas.microsoft.com/office/drawing/2014/main" id="{939D2CDD-D1D9-5961-0313-8C2DC3F98332}"/>
              </a:ext>
            </a:extLst>
          </p:cNvPr>
          <p:cNvSpPr txBox="1"/>
          <p:nvPr/>
        </p:nvSpPr>
        <p:spPr>
          <a:xfrm>
            <a:off x="6419826" y="1390880"/>
            <a:ext cx="5527122" cy="30900767"/>
          </a:xfrm>
          <a:prstGeom prst="rect">
            <a:avLst/>
          </a:prstGeom>
          <a:noFill/>
        </p:spPr>
        <p:txBody>
          <a:bodyPr wrap="square" rtlCol="0">
            <a:spAutoFit/>
          </a:bodyPr>
          <a:lstStyle/>
          <a:p>
            <a:r>
              <a:rPr lang="en-US" sz="1400" dirty="0">
                <a:effectLst/>
                <a:latin typeface="Courier New" panose="02070309020205020404" pitchFamily="49" charset="0"/>
                <a:cs typeface="Courier New" panose="02070309020205020404" pitchFamily="49" charset="0"/>
              </a:rPr>
              <a:t>Jenna Adams felt a brief and strong panic when she saw Brian Johnson in the parking lot. She had been working at the local library for two years, and she would have expected to have seen him there before. He was three years older than her, in his early thirties, with a boyish charm. He was tall, lean and looked as if he had just walked off the cover of GQ. She wondered if he had been a model at one point in his life.</a:t>
            </a:r>
            <a:br>
              <a:rPr lang="en-US" sz="1400" dirty="0">
                <a:effectLst/>
                <a:latin typeface="Courier New" panose="02070309020205020404" pitchFamily="49" charset="0"/>
                <a:cs typeface="Courier New" panose="02070309020205020404" pitchFamily="49" charset="0"/>
              </a:rPr>
            </a:br>
            <a:endParaRPr lang="en-US" sz="1400" dirty="0">
              <a:effectLst/>
              <a:latin typeface="Courier New" panose="02070309020205020404" pitchFamily="49" charset="0"/>
              <a:cs typeface="Courier New" panose="02070309020205020404" pitchFamily="49" charset="0"/>
            </a:endParaRPr>
          </a:p>
          <a:p>
            <a:r>
              <a:rPr lang="en-US" sz="1400" dirty="0">
                <a:effectLst/>
                <a:latin typeface="Courier New" panose="02070309020205020404" pitchFamily="49" charset="0"/>
                <a:cs typeface="Courier New" panose="02070309020205020404" pitchFamily="49" charset="0"/>
              </a:rPr>
              <a:t>The first time Jenna saw him she stopped short in the middle of the aisle between bookshelves and looked up at him, her heart beating faster. Brian Johnson was standing in front of the window looking out into the parking lot, but she could tell that he hadn’t seen her yet.</a:t>
            </a:r>
            <a:br>
              <a:rPr lang="en-US" sz="1400" dirty="0">
                <a:effectLst/>
                <a:latin typeface="Courier New" panose="02070309020205020404" pitchFamily="49" charset="0"/>
                <a:cs typeface="Courier New" panose="02070309020205020404" pitchFamily="49" charset="0"/>
              </a:rPr>
            </a:br>
            <a:endParaRPr lang="en-US" sz="1400" dirty="0">
              <a:effectLst/>
              <a:latin typeface="Courier New" panose="02070309020205020404" pitchFamily="49" charset="0"/>
              <a:cs typeface="Courier New" panose="02070309020205020404" pitchFamily="49" charset="0"/>
            </a:endParaRPr>
          </a:p>
          <a:p>
            <a:r>
              <a:rPr lang="en-US" sz="1400" dirty="0">
                <a:effectLst/>
                <a:latin typeface="Courier New" panose="02070309020205020404" pitchFamily="49" charset="0"/>
                <a:cs typeface="Courier New" panose="02070309020205020404" pitchFamily="49" charset="0"/>
              </a:rPr>
              <a:t>Jenna Adams came to a stop beside Brian Johnson and looked at him with wide eyes.</a:t>
            </a:r>
          </a:p>
          <a:p>
            <a:endParaRPr lang="en-US" sz="1400" dirty="0">
              <a:effectLst/>
              <a:latin typeface="Courier New" panose="02070309020205020404" pitchFamily="49" charset="0"/>
              <a:cs typeface="Courier New" panose="02070309020205020404" pitchFamily="49" charset="0"/>
            </a:endParaRPr>
          </a:p>
          <a:p>
            <a:r>
              <a:rPr lang="en-US" sz="1400" dirty="0">
                <a:effectLst/>
                <a:latin typeface="Courier New" panose="02070309020205020404" pitchFamily="49" charset="0"/>
                <a:cs typeface="Courier New" panose="02070309020205020404" pitchFamily="49" charset="0"/>
              </a:rPr>
              <a:t>Brian Johnson turned around and smiled at her, flashing perfect white teeth in Jenna Adams’s face.</a:t>
            </a:r>
          </a:p>
          <a:p>
            <a:endParaRPr lang="en-US" sz="1400" dirty="0">
              <a:effectLst/>
              <a:latin typeface="Courier New" panose="02070309020205020404" pitchFamily="49" charset="0"/>
              <a:cs typeface="Courier New" panose="02070309020205020404" pitchFamily="49" charset="0"/>
            </a:endParaRPr>
          </a:p>
          <a:p>
            <a:r>
              <a:rPr lang="en-US" sz="1400" dirty="0">
                <a:effectLst/>
                <a:latin typeface="Courier New" panose="02070309020205020404" pitchFamily="49" charset="0"/>
                <a:cs typeface="Courier New" panose="02070309020205020404" pitchFamily="49" charset="0"/>
              </a:rPr>
              <a:t>Jenna Adams met Brian Johnson several times after that, but she found herself longing for an invitation to lunch or a cup of coffee just the two of them. She wanted to get to know him better, but they were only casual acquaintances. They had met in such a chance encounter that Jenna Adams was unsure how to approach him about going out together.</a:t>
            </a:r>
          </a:p>
          <a:p>
            <a:endParaRPr lang="en-US" sz="1400" dirty="0">
              <a:effectLst/>
              <a:latin typeface="Courier New" panose="02070309020205020404" pitchFamily="49" charset="0"/>
              <a:cs typeface="Courier New" panose="02070309020205020404" pitchFamily="49" charset="0"/>
            </a:endParaRPr>
          </a:p>
          <a:p>
            <a:r>
              <a:rPr lang="en-US" sz="1400" dirty="0">
                <a:effectLst/>
                <a:latin typeface="Courier New" panose="02070309020205020404" pitchFamily="49" charset="0"/>
                <a:cs typeface="Courier New" panose="02070309020205020404" pitchFamily="49" charset="0"/>
              </a:rPr>
              <a:t>They did spend time together at the library when she was on break, as he worked part-time at the public library as well. They discussed books and movies and, on one occasion, talked about their families.</a:t>
            </a:r>
          </a:p>
          <a:p>
            <a:endParaRPr lang="en-US" sz="1400" dirty="0">
              <a:effectLst/>
              <a:latin typeface="Courier New" panose="02070309020205020404" pitchFamily="49" charset="0"/>
              <a:cs typeface="Courier New" panose="02070309020205020404" pitchFamily="49" charset="0"/>
            </a:endParaRPr>
          </a:p>
          <a:p>
            <a:r>
              <a:rPr lang="en-US" sz="1400" dirty="0">
                <a:effectLst/>
                <a:latin typeface="Courier New" panose="02070309020205020404" pitchFamily="49" charset="0"/>
                <a:cs typeface="Courier New" panose="02070309020205020404" pitchFamily="49" charset="0"/>
              </a:rPr>
              <a:t>But Jenna Adams wouldn’t allow herself to become too emotionally involved in her relationship with Brian Johnson because she didn’t want to get her hopes up. Jenna Adams had been in love many times before, and no matter how hard she tried to warn herself not to give her heart away too soon, the inevitable happened every single time. Jenna Adams fell madly in love with every person she dated, but they all broke up with her before the first month was over.</a:t>
            </a:r>
          </a:p>
          <a:p>
            <a:endParaRPr lang="en-US" sz="1400" dirty="0">
              <a:effectLst/>
              <a:latin typeface="Courier New" panose="02070309020205020404" pitchFamily="49" charset="0"/>
              <a:cs typeface="Courier New" panose="02070309020205020404" pitchFamily="49" charset="0"/>
            </a:endParaRPr>
          </a:p>
          <a:p>
            <a:r>
              <a:rPr lang="en-US" sz="1400" dirty="0">
                <a:effectLst/>
                <a:latin typeface="Courier New" panose="02070309020205020404" pitchFamily="49" charset="0"/>
                <a:cs typeface="Courier New" panose="02070309020205020404" pitchFamily="49" charset="0"/>
              </a:rPr>
              <a:t>Brian Johnson was different from the other men she had known. He seemed to be genuinely interested in her. But Jenna Adams was careful not to get her hopes up. She also avoided socializing with Brian Johnson whenever Mary Smith was around, knowing full well that if she ever introduced them, the romance would be over.</a:t>
            </a:r>
            <a:br>
              <a:rPr lang="en-US" sz="1400" dirty="0">
                <a:effectLst/>
                <a:latin typeface="Courier New" panose="02070309020205020404" pitchFamily="49" charset="0"/>
                <a:cs typeface="Courier New" panose="02070309020205020404" pitchFamily="49" charset="0"/>
              </a:rPr>
            </a:br>
            <a:endParaRPr lang="en-US" sz="1400" dirty="0">
              <a:effectLst/>
              <a:latin typeface="Courier New" panose="02070309020205020404" pitchFamily="49" charset="0"/>
              <a:cs typeface="Courier New" panose="02070309020205020404" pitchFamily="49" charset="0"/>
            </a:endParaRPr>
          </a:p>
          <a:p>
            <a:r>
              <a:rPr lang="en-US" sz="1400" dirty="0">
                <a:effectLst/>
                <a:latin typeface="Courier New" panose="02070309020205020404" pitchFamily="49" charset="0"/>
                <a:cs typeface="Courier New" panose="02070309020205020404" pitchFamily="49" charset="0"/>
              </a:rPr>
              <a:t>Despite her efforts to maintain a casual relationship with Brian Johnson by only spending time together when Mary Smith was away, Jenna Adams found herself wanting more. The longer they spent time together, the more Jenna Adams wanted their relationship to go somewhere. On Fridays and Saturdays, especially, she became so excited when she saw Brian Johnson walking down the street or in other public places that she almost ran to catch up with him.</a:t>
            </a:r>
          </a:p>
          <a:p>
            <a:endParaRPr lang="en-US" sz="1400" dirty="0">
              <a:effectLst/>
              <a:latin typeface="Courier New" panose="02070309020205020404" pitchFamily="49" charset="0"/>
              <a:cs typeface="Courier New" panose="02070309020205020404" pitchFamily="49" charset="0"/>
            </a:endParaRPr>
          </a:p>
          <a:p>
            <a:r>
              <a:rPr lang="en-US" sz="1400" dirty="0">
                <a:effectLst/>
                <a:latin typeface="Courier New" panose="02070309020205020404" pitchFamily="49" charset="0"/>
                <a:cs typeface="Courier New" panose="02070309020205020404" pitchFamily="49" charset="0"/>
              </a:rPr>
              <a:t>Jenna Adams felt as though there was something very special between the two of them, and she began to feel more and more hopeful about their future together. She liked Brian Johnson and thought they had a lot in common, but then again, she thought that about all of her ex-boyfriends. Jenna Adams was growing more and more infatuated with Brian Johnson, and she thought that perhaps this was what real love felt like. Maybe marriage wasn’t so bad after all.</a:t>
            </a:r>
            <a:br>
              <a:rPr lang="en-US" sz="1400" dirty="0">
                <a:effectLst/>
                <a:latin typeface="Courier New" panose="02070309020205020404" pitchFamily="49" charset="0"/>
                <a:cs typeface="Courier New" panose="02070309020205020404" pitchFamily="49" charset="0"/>
              </a:rPr>
            </a:br>
            <a:endParaRPr lang="en-US" sz="1400" dirty="0">
              <a:effectLst/>
              <a:latin typeface="Courier New" panose="02070309020205020404" pitchFamily="49" charset="0"/>
              <a:cs typeface="Courier New" panose="02070309020205020404" pitchFamily="49" charset="0"/>
            </a:endParaRPr>
          </a:p>
          <a:p>
            <a:r>
              <a:rPr lang="en-US" sz="1400" dirty="0">
                <a:effectLst/>
                <a:latin typeface="Courier New" panose="02070309020205020404" pitchFamily="49" charset="0"/>
                <a:cs typeface="Courier New" panose="02070309020205020404" pitchFamily="49" charset="0"/>
              </a:rPr>
              <a:t>Nevertheless, Brian Johnson’s mother, Mary Smith, disapproved of Jenna Adams and did everything she could to break them up.</a:t>
            </a:r>
            <a:br>
              <a:rPr lang="en-US" sz="1400" dirty="0">
                <a:effectLst/>
                <a:latin typeface="Courier New" panose="02070309020205020404" pitchFamily="49" charset="0"/>
                <a:cs typeface="Courier New" panose="02070309020205020404" pitchFamily="49" charset="0"/>
              </a:rPr>
            </a:br>
            <a:endParaRPr lang="en-US" sz="1400" dirty="0">
              <a:effectLst/>
              <a:latin typeface="Courier New" panose="02070309020205020404" pitchFamily="49" charset="0"/>
              <a:cs typeface="Courier New" panose="02070309020205020404" pitchFamily="49" charset="0"/>
            </a:endParaRPr>
          </a:p>
          <a:p>
            <a:r>
              <a:rPr lang="en-US" sz="1400" dirty="0">
                <a:effectLst/>
                <a:latin typeface="Courier New" panose="02070309020205020404" pitchFamily="49" charset="0"/>
                <a:cs typeface="Courier New" panose="02070309020205020404" pitchFamily="49" charset="0"/>
              </a:rPr>
              <a:t>“She just doesn’t like me,” Brian Johnson told his roommate one evening when he stopped by their apartment to pick up the latest issue of Time magazine. “I don’t know why, but she hates me. I think it might have something to do with the way she sees Jenna Adams as her rival or something. No matter what, I can’t seem to please her.”</a:t>
            </a:r>
            <a:br>
              <a:rPr lang="en-US" sz="1400" dirty="0">
                <a:effectLst/>
                <a:latin typeface="Courier New" panose="02070309020205020404" pitchFamily="49" charset="0"/>
                <a:cs typeface="Courier New" panose="02070309020205020404" pitchFamily="49" charset="0"/>
              </a:rPr>
            </a:br>
            <a:endParaRPr lang="en-US" sz="1400" dirty="0">
              <a:effectLst/>
              <a:latin typeface="Courier New" panose="02070309020205020404" pitchFamily="49" charset="0"/>
              <a:cs typeface="Courier New" panose="02070309020205020404" pitchFamily="49" charset="0"/>
            </a:endParaRPr>
          </a:p>
          <a:p>
            <a:r>
              <a:rPr lang="en-US" sz="1400" dirty="0">
                <a:effectLst/>
                <a:latin typeface="Courier New" panose="02070309020205020404" pitchFamily="49" charset="0"/>
                <a:cs typeface="Courier New" panose="02070309020205020404" pitchFamily="49" charset="0"/>
              </a:rPr>
              <a:t>Brian Johnson laid the magazine down on his roommate’s coffee table and stood there for a moment in deep thought. “Brian Johnson,” said his roommate. “The last thing you need right now is a woman in your life!”</a:t>
            </a:r>
            <a:br>
              <a:rPr lang="en-US" sz="1400" dirty="0">
                <a:effectLst/>
                <a:latin typeface="Courier New" panose="02070309020205020404" pitchFamily="49" charset="0"/>
                <a:cs typeface="Courier New" panose="02070309020205020404" pitchFamily="49" charset="0"/>
              </a:rPr>
            </a:br>
            <a:endParaRPr lang="en-US" sz="1400" dirty="0">
              <a:effectLst/>
              <a:latin typeface="Courier New" panose="02070309020205020404" pitchFamily="49" charset="0"/>
              <a:cs typeface="Courier New" panose="02070309020205020404" pitchFamily="49" charset="0"/>
            </a:endParaRPr>
          </a:p>
          <a:p>
            <a:r>
              <a:rPr lang="en-US" sz="1400" dirty="0">
                <a:effectLst/>
                <a:latin typeface="Courier New" panose="02070309020205020404" pitchFamily="49" charset="0"/>
                <a:cs typeface="Courier New" panose="02070309020205020404" pitchFamily="49" charset="0"/>
              </a:rPr>
              <a:t>Brian Johnson laughed nervously but then nodded his head in agreement. He looked over at the clock on his friend’s mantle and realized that it was getting late, so he moved toward the door.</a:t>
            </a:r>
          </a:p>
          <a:p>
            <a:endParaRPr lang="en-US" sz="1400" dirty="0">
              <a:effectLst/>
              <a:latin typeface="Courier New" panose="02070309020205020404" pitchFamily="49" charset="0"/>
              <a:cs typeface="Courier New" panose="02070309020205020404" pitchFamily="49" charset="0"/>
            </a:endParaRPr>
          </a:p>
          <a:p>
            <a:r>
              <a:rPr lang="en-US" sz="1400" dirty="0">
                <a:effectLst/>
                <a:latin typeface="Courier New" panose="02070309020205020404" pitchFamily="49" charset="0"/>
                <a:cs typeface="Courier New" panose="02070309020205020404" pitchFamily="49" charset="0"/>
              </a:rPr>
              <a:t>His friend walked over to him and grabbed Brian Johnson by the arm. “Look, Brian Johnson, you aren’t ready for any kind of serious commitment. Take it from me—you don’t want to get married just yet. You need to go out and date a few more girls first!”</a:t>
            </a:r>
            <a:br>
              <a:rPr lang="en-US" sz="1400" dirty="0">
                <a:effectLst/>
                <a:latin typeface="Courier New" panose="02070309020205020404" pitchFamily="49" charset="0"/>
                <a:cs typeface="Courier New" panose="02070309020205020404" pitchFamily="49" charset="0"/>
              </a:rPr>
            </a:br>
            <a:endParaRPr lang="en-US" sz="1400" dirty="0">
              <a:effectLst/>
              <a:latin typeface="Courier New" panose="02070309020205020404" pitchFamily="49" charset="0"/>
              <a:cs typeface="Courier New" panose="02070309020205020404" pitchFamily="49" charset="0"/>
            </a:endParaRPr>
          </a:p>
          <a:p>
            <a:r>
              <a:rPr lang="en-US" sz="1400" dirty="0">
                <a:effectLst/>
                <a:latin typeface="Courier New" panose="02070309020205020404" pitchFamily="49" charset="0"/>
                <a:cs typeface="Courier New" panose="02070309020205020404" pitchFamily="49" charset="0"/>
              </a:rPr>
              <a:t>Brian Johnson laughed, although he was secretly wondering if his friend might be right. He knew that Jenna Adams was ready for him. She had told him as much several times when they were dating. Now that they were living together, she had even mentioned marriage more than once. Brian Johnson was confused about what to do—especially since he was unsure if Jenna Adams was right for him anyway.</a:t>
            </a:r>
          </a:p>
          <a:p>
            <a:endParaRPr lang="en-US" sz="1400" dirty="0">
              <a:effectLst/>
              <a:latin typeface="Courier New" panose="02070309020205020404" pitchFamily="49" charset="0"/>
              <a:cs typeface="Courier New" panose="02070309020205020404" pitchFamily="49" charset="0"/>
            </a:endParaRPr>
          </a:p>
          <a:p>
            <a:r>
              <a:rPr lang="en-US" sz="1400" dirty="0">
                <a:effectLst/>
                <a:latin typeface="Courier New" panose="02070309020205020404" pitchFamily="49" charset="0"/>
                <a:cs typeface="Courier New" panose="02070309020205020404" pitchFamily="49" charset="0"/>
              </a:rPr>
              <a:t>Brian Johnson opened the door and headed outside for the car, leaving his friend with an amused look on his face. Brian Johnson got into the passenger seat of his car and turned on the radio, but he couldn’t seem to find any music that wasn’t depressing him at this point. He moved to turn it off and instead turned up the volume, hoping that he would hear something else soon.</a:t>
            </a:r>
            <a:br>
              <a:rPr lang="en-US" sz="1400" dirty="0">
                <a:effectLst/>
                <a:latin typeface="Courier New" panose="02070309020205020404" pitchFamily="49" charset="0"/>
                <a:cs typeface="Courier New" panose="02070309020205020404" pitchFamily="49" charset="0"/>
              </a:rPr>
            </a:br>
            <a:endParaRPr lang="en-US" sz="1400" dirty="0">
              <a:effectLst/>
              <a:latin typeface="Courier New" panose="02070309020205020404" pitchFamily="49" charset="0"/>
              <a:cs typeface="Courier New" panose="02070309020205020404" pitchFamily="49" charset="0"/>
            </a:endParaRPr>
          </a:p>
          <a:p>
            <a:r>
              <a:rPr lang="en-US" sz="1400" dirty="0">
                <a:effectLst/>
                <a:latin typeface="Courier New" panose="02070309020205020404" pitchFamily="49" charset="0"/>
                <a:cs typeface="Courier New" panose="02070309020205020404" pitchFamily="49" charset="0"/>
              </a:rPr>
              <a:t>Jenna Adams came out of the restaurant and climbed into the car, shutting the door behind her. She gave Brian Johnson a quick kiss and said, “What made you change your mind?”</a:t>
            </a:r>
            <a:br>
              <a:rPr lang="en-US" sz="1400" dirty="0">
                <a:effectLst/>
                <a:latin typeface="Courier New" panose="02070309020205020404" pitchFamily="49" charset="0"/>
                <a:cs typeface="Courier New" panose="02070309020205020404" pitchFamily="49" charset="0"/>
              </a:rPr>
            </a:br>
            <a:endParaRPr lang="en-US" sz="1400" dirty="0">
              <a:effectLst/>
              <a:latin typeface="Courier New" panose="02070309020205020404" pitchFamily="49" charset="0"/>
              <a:cs typeface="Courier New" panose="02070309020205020404" pitchFamily="49" charset="0"/>
            </a:endParaRPr>
          </a:p>
          <a:p>
            <a:r>
              <a:rPr lang="en-US" sz="1400" dirty="0">
                <a:effectLst/>
                <a:latin typeface="Courier New" panose="02070309020205020404" pitchFamily="49" charset="0"/>
                <a:cs typeface="Courier New" panose="02070309020205020404" pitchFamily="49" charset="0"/>
              </a:rPr>
              <a:t>Brian Johnson laughed dryly before responding. “I didn’t know that you wanted to marry me. You have never mentioned it before.” He paused for a moment before asking, “Why is it important to you?”</a:t>
            </a:r>
          </a:p>
          <a:p>
            <a:br>
              <a:rPr lang="en-US" sz="1400" dirty="0">
                <a:effectLst/>
                <a:latin typeface="Courier New" panose="02070309020205020404" pitchFamily="49" charset="0"/>
                <a:cs typeface="Courier New" panose="02070309020205020404" pitchFamily="49" charset="0"/>
              </a:rPr>
            </a:br>
            <a:endParaRPr lang="en-US" sz="1400" dirty="0">
              <a:effectLst/>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82B7202E-517D-7414-BB7A-3BB5A4113BE6}"/>
              </a:ext>
            </a:extLst>
          </p:cNvPr>
          <p:cNvSpPr/>
          <p:nvPr/>
        </p:nvSpPr>
        <p:spPr>
          <a:xfrm>
            <a:off x="6282075" y="99989"/>
            <a:ext cx="6052237" cy="1263595"/>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3B6F2365-A2EF-BA11-FC3B-BD1D2E3755A1}"/>
              </a:ext>
            </a:extLst>
          </p:cNvPr>
          <p:cNvSpPr/>
          <p:nvPr/>
        </p:nvSpPr>
        <p:spPr>
          <a:xfrm>
            <a:off x="246952" y="1122550"/>
            <a:ext cx="5849048" cy="5693866"/>
          </a:xfrm>
          <a:prstGeom prst="roundRect">
            <a:avLst>
              <a:gd name="adj" fmla="val 1999"/>
            </a:avLst>
          </a:prstGeom>
          <a:solidFill>
            <a:schemeClr val="bg1">
              <a:alpha val="21961"/>
            </a:schemeClr>
          </a:solidFill>
          <a:ln w="38100">
            <a:solidFill>
              <a:srgbClr val="4371C5"/>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a:p>
        </p:txBody>
      </p:sp>
      <p:sp>
        <p:nvSpPr>
          <p:cNvPr id="9" name="TextBox 8">
            <a:extLst>
              <a:ext uri="{FF2B5EF4-FFF2-40B4-BE49-F238E27FC236}">
                <a16:creationId xmlns:a16="http://schemas.microsoft.com/office/drawing/2014/main" id="{2C4D9F69-B3A2-8EA5-A83D-A61C7CD18007}"/>
              </a:ext>
            </a:extLst>
          </p:cNvPr>
          <p:cNvSpPr txBox="1"/>
          <p:nvPr/>
        </p:nvSpPr>
        <p:spPr>
          <a:xfrm>
            <a:off x="199386" y="1161218"/>
            <a:ext cx="5981854" cy="5909310"/>
          </a:xfrm>
          <a:prstGeom prst="rect">
            <a:avLst/>
          </a:prstGeom>
          <a:noFill/>
        </p:spPr>
        <p:txBody>
          <a:bodyPr wrap="square" rtlCol="0">
            <a:spAutoFit/>
          </a:bodyPr>
          <a:lstStyle/>
          <a:p>
            <a:pPr marL="342900" lvl="1" indent="-342900" algn="ctr">
              <a:buAutoNum type="arabicPeriod"/>
            </a:pPr>
            <a:endParaRPr lang="en-US" sz="1400" dirty="0">
              <a:latin typeface="Courier New" panose="02070309020205020404" pitchFamily="49" charset="0"/>
              <a:cs typeface="Courier New" panose="02070309020205020404" pitchFamily="49" charset="0"/>
            </a:endParaRPr>
          </a:p>
          <a:p>
            <a:pPr marL="342900" lvl="1" indent="-342900">
              <a:buAutoNum type="arabicPeriod"/>
            </a:pPr>
            <a:r>
              <a:rPr lang="en-US" sz="1400" dirty="0">
                <a:latin typeface="Courier New" panose="02070309020205020404" pitchFamily="49" charset="0"/>
                <a:cs typeface="Courier New" panose="02070309020205020404" pitchFamily="49" charset="0"/>
              </a:rPr>
              <a:t>Jenna meets Brian and immediately feels drawn to him. </a:t>
            </a:r>
          </a:p>
          <a:p>
            <a:pPr marL="800100" lvl="2" indent="-342900">
              <a:buAutoNum type="alphaLcPeriod"/>
            </a:pPr>
            <a:r>
              <a:rPr lang="en-US" sz="1400" dirty="0">
                <a:latin typeface="Courier New" panose="02070309020205020404" pitchFamily="49" charset="0"/>
                <a:cs typeface="Courier New" panose="02070309020205020404" pitchFamily="49" charset="0"/>
              </a:rPr>
              <a:t>Jenna meets Brian and feels an instant connection to him.</a:t>
            </a:r>
          </a:p>
          <a:p>
            <a:pPr marL="800100" lvl="2" indent="-342900">
              <a:buAutoNum type="alphaLcPeriod" startAt="2"/>
            </a:pPr>
            <a:r>
              <a:rPr lang="en-US" sz="1400" dirty="0">
                <a:latin typeface="Courier New" panose="02070309020205020404" pitchFamily="49" charset="0"/>
                <a:cs typeface="Courier New" panose="02070309020205020404" pitchFamily="49" charset="0"/>
              </a:rPr>
              <a:t>The two start dating and Jenna begins to fall in love. </a:t>
            </a:r>
          </a:p>
          <a:p>
            <a:pPr marL="800100" lvl="2" indent="-342900">
              <a:buAutoNum type="alphaLcPeriod" startAt="2"/>
            </a:pPr>
            <a:endParaRPr lang="en-US" sz="1400" dirty="0">
              <a:latin typeface="Courier New" panose="02070309020205020404" pitchFamily="49" charset="0"/>
              <a:cs typeface="Courier New" panose="02070309020205020404" pitchFamily="49" charset="0"/>
            </a:endParaRPr>
          </a:p>
          <a:p>
            <a:pPr marL="342900" lvl="1" indent="-342900">
              <a:buAutoNum type="arabicPeriod"/>
            </a:pPr>
            <a:r>
              <a:rPr lang="en-US" sz="1400" dirty="0">
                <a:latin typeface="Courier New" panose="02070309020205020404" pitchFamily="49" charset="0"/>
                <a:cs typeface="Courier New" panose="02070309020205020404" pitchFamily="49" charset="0"/>
              </a:rPr>
              <a:t>Jenna starts to think marriage isn’t so bad after all when Brian seems like the perfect man for her.  </a:t>
            </a:r>
          </a:p>
          <a:p>
            <a:pPr marL="800100" lvl="2" indent="-342900">
              <a:buFont typeface="+mj-lt"/>
              <a:buAutoNum type="alphaLcPeriod"/>
            </a:pPr>
            <a:r>
              <a:rPr lang="en-US" sz="1400" dirty="0">
                <a:latin typeface="Courier New" panose="02070309020205020404" pitchFamily="49" charset="0"/>
                <a:cs typeface="Courier New" panose="02070309020205020404" pitchFamily="49" charset="0"/>
              </a:rPr>
              <a:t>Jenna starts to think marriage isn’t so bad when Brian seems like the perfect man for her. </a:t>
            </a:r>
          </a:p>
          <a:p>
            <a:pPr marL="857250" lvl="2" indent="-400050">
              <a:buFont typeface="+mj-lt"/>
              <a:buAutoNum type="alphaLcPeriod"/>
            </a:pPr>
            <a:r>
              <a:rPr lang="en-US" sz="1400" dirty="0">
                <a:latin typeface="Courier New" panose="02070309020205020404" pitchFamily="49" charset="0"/>
                <a:cs typeface="Courier New" panose="02070309020205020404" pitchFamily="49" charset="0"/>
              </a:rPr>
              <a:t>After much soul searching, Jenna decides that she wants to marry Brian.</a:t>
            </a:r>
          </a:p>
          <a:p>
            <a:pPr marL="857250" lvl="2" indent="-400050">
              <a:buFont typeface="+mj-lt"/>
              <a:buAutoNum type="alphaLcPeriod"/>
            </a:pPr>
            <a:endParaRPr lang="en-US" sz="1400" dirty="0">
              <a:latin typeface="Courier New" panose="02070309020205020404" pitchFamily="49" charset="0"/>
              <a:cs typeface="Courier New" panose="02070309020205020404" pitchFamily="49" charset="0"/>
            </a:endParaRPr>
          </a:p>
          <a:p>
            <a:pPr marL="400050" lvl="1" indent="-400050">
              <a:buFont typeface="+mj-lt"/>
              <a:buAutoNum type="arabicPeriod"/>
            </a:pPr>
            <a:r>
              <a:rPr lang="en-US" sz="1400" dirty="0">
                <a:latin typeface="Courier New" panose="02070309020205020404" pitchFamily="49" charset="0"/>
                <a:cs typeface="Courier New" panose="02070309020205020404" pitchFamily="49" charset="0"/>
              </a:rPr>
              <a:t>However, when Brian’s ex shows up and tries to win him back, Jenna realizes it’s better to be alone than with someone who doesn’t truly love you. </a:t>
            </a:r>
          </a:p>
          <a:p>
            <a:pPr marL="800100" lvl="2" indent="-342900">
              <a:buFont typeface="+mj-lt"/>
              <a:buAutoNum type="alphaLcPeriod"/>
            </a:pPr>
            <a:r>
              <a:rPr lang="en-US" sz="1400" dirty="0">
                <a:latin typeface="Courier New" panose="02070309020205020404" pitchFamily="49" charset="0"/>
                <a:cs typeface="Courier New" panose="02070309020205020404" pitchFamily="49" charset="0"/>
              </a:rPr>
              <a:t>Jenna overhears a conversation between Brian and his ex, Teresa. </a:t>
            </a:r>
          </a:p>
          <a:p>
            <a:pPr marL="800100" lvl="2" indent="-342900">
              <a:buFont typeface="+mj-lt"/>
              <a:buAutoNum type="alphaLcPeriod"/>
            </a:pPr>
            <a:r>
              <a:rPr lang="en-US" sz="1400" dirty="0">
                <a:latin typeface="Courier New" panose="02070309020205020404" pitchFamily="49" charset="0"/>
                <a:cs typeface="Courier New" panose="02070309020205020404" pitchFamily="49" charset="0"/>
              </a:rPr>
              <a:t>Jenna confronts Brian and Brian confesses he still has feelings for Teresa. </a:t>
            </a:r>
          </a:p>
          <a:p>
            <a:pPr marL="800100" lvl="2" indent="-342900">
              <a:buFont typeface="+mj-lt"/>
              <a:buAutoNum type="alphaLcPeriod"/>
            </a:pPr>
            <a:r>
              <a:rPr lang="en-US" sz="1400" dirty="0">
                <a:latin typeface="Courier New" panose="02070309020205020404" pitchFamily="49" charset="0"/>
                <a:cs typeface="Courier New" panose="02070309020205020404" pitchFamily="49" charset="0"/>
              </a:rPr>
              <a:t>Jenna breaks up with Brian.</a:t>
            </a:r>
          </a:p>
          <a:p>
            <a:pPr marL="800100" lvl="2" indent="-342900">
              <a:buFont typeface="+mj-lt"/>
              <a:buAutoNum type="alphaLcPeriod"/>
            </a:pPr>
            <a:r>
              <a:rPr lang="en-US" sz="1400" dirty="0">
                <a:latin typeface="Courier New" panose="02070309020205020404" pitchFamily="49" charset="0"/>
                <a:cs typeface="Courier New" panose="02070309020205020404" pitchFamily="49" charset="0"/>
              </a:rPr>
              <a:t>Jenna decides that it’s better to be alone than with someone who doesn’t truly love you.</a:t>
            </a:r>
          </a:p>
          <a:p>
            <a:pPr marL="400050" lvl="1" indent="-400050">
              <a:buFont typeface="+mj-lt"/>
              <a:buAutoNum type="arabicPeriod"/>
            </a:pPr>
            <a:endParaRPr lang="en-US" sz="1400" dirty="0">
              <a:solidFill>
                <a:srgbClr val="4371C5"/>
              </a:solidFill>
              <a:latin typeface="Courier New" panose="02070309020205020404" pitchFamily="49" charset="0"/>
              <a:cs typeface="Courier New" panose="02070309020205020404" pitchFamily="49" charset="0"/>
            </a:endParaRPr>
          </a:p>
        </p:txBody>
      </p:sp>
      <p:sp>
        <p:nvSpPr>
          <p:cNvPr id="12" name="Round Same Side Corner Rectangle 11">
            <a:extLst>
              <a:ext uri="{FF2B5EF4-FFF2-40B4-BE49-F238E27FC236}">
                <a16:creationId xmlns:a16="http://schemas.microsoft.com/office/drawing/2014/main" id="{F3406E17-5AD5-4C5F-434F-B71831D0008C}"/>
              </a:ext>
            </a:extLst>
          </p:cNvPr>
          <p:cNvSpPr/>
          <p:nvPr/>
        </p:nvSpPr>
        <p:spPr>
          <a:xfrm>
            <a:off x="243151" y="1122550"/>
            <a:ext cx="5852847" cy="283464"/>
          </a:xfrm>
          <a:prstGeom prst="round2SameRect">
            <a:avLst>
              <a:gd name="adj1" fmla="val 50000"/>
              <a:gd name="adj2" fmla="val 0"/>
            </a:avLst>
          </a:prstGeom>
          <a:solidFill>
            <a:srgbClr val="F3F6FC"/>
          </a:solidFill>
          <a:ln w="38100">
            <a:solidFill>
              <a:srgbClr val="4371C5"/>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b="1" dirty="0">
                <a:solidFill>
                  <a:srgbClr val="4371C5"/>
                </a:solidFill>
              </a:rPr>
              <a:t>Outline (Abridged)</a:t>
            </a:r>
          </a:p>
        </p:txBody>
      </p:sp>
      <p:sp>
        <p:nvSpPr>
          <p:cNvPr id="14" name="Title 13">
            <a:extLst>
              <a:ext uri="{FF2B5EF4-FFF2-40B4-BE49-F238E27FC236}">
                <a16:creationId xmlns:a16="http://schemas.microsoft.com/office/drawing/2014/main" id="{F6C3D78A-637A-9162-95DE-632572BA0523}"/>
              </a:ext>
            </a:extLst>
          </p:cNvPr>
          <p:cNvSpPr>
            <a:spLocks noGrp="1"/>
          </p:cNvSpPr>
          <p:nvPr>
            <p:ph type="title"/>
          </p:nvPr>
        </p:nvSpPr>
        <p:spPr/>
        <p:txBody>
          <a:bodyPr/>
          <a:lstStyle/>
          <a:p>
            <a:r>
              <a:rPr lang="en-US" dirty="0"/>
              <a:t>Example Story</a:t>
            </a:r>
          </a:p>
        </p:txBody>
      </p:sp>
      <p:sp>
        <p:nvSpPr>
          <p:cNvPr id="15" name="Round Same Side Corner Rectangle 14">
            <a:extLst>
              <a:ext uri="{FF2B5EF4-FFF2-40B4-BE49-F238E27FC236}">
                <a16:creationId xmlns:a16="http://schemas.microsoft.com/office/drawing/2014/main" id="{18BDF2DF-3271-D47F-280E-F61E7DE83E1B}"/>
              </a:ext>
            </a:extLst>
          </p:cNvPr>
          <p:cNvSpPr/>
          <p:nvPr/>
        </p:nvSpPr>
        <p:spPr>
          <a:xfrm>
            <a:off x="6381771" y="1114844"/>
            <a:ext cx="5563277" cy="283464"/>
          </a:xfrm>
          <a:prstGeom prst="round2SameRect">
            <a:avLst>
              <a:gd name="adj1" fmla="val 50000"/>
              <a:gd name="adj2" fmla="val 0"/>
            </a:avLst>
          </a:prstGeom>
          <a:solidFill>
            <a:schemeClr val="accent1">
              <a:lumMod val="90000"/>
            </a:schemeClr>
          </a:solidFill>
          <a:ln w="38100">
            <a:solidFill>
              <a:srgbClr val="6693DC"/>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b="1" dirty="0">
                <a:solidFill>
                  <a:schemeClr val="bg1"/>
                </a:solidFill>
              </a:rPr>
              <a:t>Story</a:t>
            </a:r>
          </a:p>
        </p:txBody>
      </p:sp>
      <p:sp>
        <p:nvSpPr>
          <p:cNvPr id="2" name="Rectangle 1">
            <a:extLst>
              <a:ext uri="{FF2B5EF4-FFF2-40B4-BE49-F238E27FC236}">
                <a16:creationId xmlns:a16="http://schemas.microsoft.com/office/drawing/2014/main" id="{E39E80F3-7DA2-EEC9-CF47-732512D3FA55}"/>
              </a:ext>
            </a:extLst>
          </p:cNvPr>
          <p:cNvSpPr/>
          <p:nvPr/>
        </p:nvSpPr>
        <p:spPr>
          <a:xfrm>
            <a:off x="6181240" y="6827049"/>
            <a:ext cx="6010760" cy="403091"/>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3A1BD6AA-D3A0-76C1-BD62-B1017FE1B3C2}"/>
              </a:ext>
            </a:extLst>
          </p:cNvPr>
          <p:cNvCxnSpPr>
            <a:cxnSpLocks/>
          </p:cNvCxnSpPr>
          <p:nvPr/>
        </p:nvCxnSpPr>
        <p:spPr>
          <a:xfrm>
            <a:off x="616688" y="1031359"/>
            <a:ext cx="10994065" cy="0"/>
          </a:xfrm>
          <a:prstGeom prst="line">
            <a:avLst/>
          </a:prstGeom>
          <a:ln w="44450">
            <a:solidFill>
              <a:schemeClr val="tx2">
                <a:lumMod val="75000"/>
              </a:schemeClr>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2254225"/>
      </p:ext>
    </p:extLst>
  </p:cSld>
  <p:clrMapOvr>
    <a:masterClrMapping/>
  </p:clrMapOvr>
  <mc:AlternateContent xmlns:mc="http://schemas.openxmlformats.org/markup-compatibility/2006" xmlns:p14="http://schemas.microsoft.com/office/powerpoint/2010/main">
    <mc:Choice Requires="p14">
      <p:transition spd="slow" p14:dur="2000" advTm="14900"/>
    </mc:Choice>
    <mc:Fallback xmlns="">
      <p:transition spd="slow" advTm="149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14EE5DA0-7568-0C17-E2B9-DFFA48E0D209}"/>
              </a:ext>
            </a:extLst>
          </p:cNvPr>
          <p:cNvSpPr/>
          <p:nvPr/>
        </p:nvSpPr>
        <p:spPr>
          <a:xfrm>
            <a:off x="6380626" y="1114844"/>
            <a:ext cx="5568222" cy="5693866"/>
          </a:xfrm>
          <a:prstGeom prst="roundRect">
            <a:avLst>
              <a:gd name="adj" fmla="val 2106"/>
            </a:avLst>
          </a:prstGeom>
          <a:solidFill>
            <a:srgbClr val="BDD0F0">
              <a:alpha val="21961"/>
            </a:srgbClr>
          </a:solidFill>
          <a:ln w="38100">
            <a:solidFill>
              <a:srgbClr val="6693DC"/>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a:p>
        </p:txBody>
      </p:sp>
      <p:sp>
        <p:nvSpPr>
          <p:cNvPr id="7" name="TextBox 6">
            <a:extLst>
              <a:ext uri="{FF2B5EF4-FFF2-40B4-BE49-F238E27FC236}">
                <a16:creationId xmlns:a16="http://schemas.microsoft.com/office/drawing/2014/main" id="{939D2CDD-D1D9-5961-0313-8C2DC3F98332}"/>
              </a:ext>
            </a:extLst>
          </p:cNvPr>
          <p:cNvSpPr txBox="1"/>
          <p:nvPr/>
        </p:nvSpPr>
        <p:spPr>
          <a:xfrm>
            <a:off x="6419826" y="1390880"/>
            <a:ext cx="5527122" cy="81745455"/>
          </a:xfrm>
          <a:prstGeom prst="rect">
            <a:avLst/>
          </a:prstGeom>
          <a:noFill/>
        </p:spPr>
        <p:txBody>
          <a:bodyPr wrap="square" rtlCol="0">
            <a:spAutoFit/>
          </a:bodyPr>
          <a:lstStyle/>
          <a:p>
            <a:r>
              <a:rPr lang="en-US" sz="1400" dirty="0">
                <a:solidFill>
                  <a:schemeClr val="bg1">
                    <a:lumMod val="75000"/>
                  </a:schemeClr>
                </a:solidFill>
                <a:effectLst/>
                <a:latin typeface="Courier New" panose="02070309020205020404" pitchFamily="49" charset="0"/>
                <a:cs typeface="Courier New" panose="02070309020205020404" pitchFamily="49" charset="0"/>
              </a:rPr>
              <a:t>Jenna Adams felt a brief and strong panic when she saw Brian Johnson in the parking lot. She had been working at the local library for two years, and she would have expected to have seen him there before. He was three years older than her, in his early thirties, with a boyish charm. He was tall, lean and looked as if he had just walked off the cover of GQ. She wondered if he had been a model at one point in his life.</a:t>
            </a:r>
            <a:br>
              <a:rPr lang="en-US" sz="1400" dirty="0">
                <a:effectLst/>
                <a:latin typeface="Courier New" panose="02070309020205020404" pitchFamily="49" charset="0"/>
                <a:cs typeface="Courier New" panose="02070309020205020404" pitchFamily="49" charset="0"/>
              </a:rPr>
            </a:br>
            <a:endParaRPr lang="en-US" sz="1400" dirty="0">
              <a:effectLst/>
              <a:latin typeface="Courier New" panose="02070309020205020404" pitchFamily="49" charset="0"/>
              <a:cs typeface="Courier New" panose="02070309020205020404" pitchFamily="49" charset="0"/>
            </a:endParaRPr>
          </a:p>
          <a:p>
            <a:r>
              <a:rPr lang="en-US" sz="1400" b="1" dirty="0">
                <a:effectLst/>
                <a:latin typeface="Courier New" panose="02070309020205020404" pitchFamily="49" charset="0"/>
                <a:cs typeface="Courier New" panose="02070309020205020404" pitchFamily="49" charset="0"/>
              </a:rPr>
              <a:t>The first time Jenna saw him </a:t>
            </a:r>
            <a:r>
              <a:rPr lang="en-US" sz="1400" dirty="0">
                <a:effectLst/>
                <a:latin typeface="Courier New" panose="02070309020205020404" pitchFamily="49" charset="0"/>
                <a:cs typeface="Courier New" panose="02070309020205020404" pitchFamily="49" charset="0"/>
              </a:rPr>
              <a:t>she stopped short in the middle of the aisle between bookshelves and looked up at him, </a:t>
            </a:r>
            <a:r>
              <a:rPr lang="en-US" sz="1400" b="1" dirty="0">
                <a:effectLst/>
                <a:latin typeface="Courier New" panose="02070309020205020404" pitchFamily="49" charset="0"/>
                <a:cs typeface="Courier New" panose="02070309020205020404" pitchFamily="49" charset="0"/>
              </a:rPr>
              <a:t>her heart beating faster. </a:t>
            </a:r>
            <a:r>
              <a:rPr lang="en-US" sz="1400" dirty="0">
                <a:solidFill>
                  <a:schemeClr val="bg1">
                    <a:lumMod val="75000"/>
                  </a:schemeClr>
                </a:solidFill>
                <a:effectLst/>
                <a:latin typeface="Courier New" panose="02070309020205020404" pitchFamily="49" charset="0"/>
                <a:cs typeface="Courier New" panose="02070309020205020404" pitchFamily="49" charset="0"/>
              </a:rPr>
              <a:t>Brian Johnson was standing in front of the window looking out into the parking lot, but she could tell that he hadn’t seen her yet.</a:t>
            </a:r>
            <a:br>
              <a:rPr lang="en-US" sz="1400" dirty="0">
                <a:solidFill>
                  <a:schemeClr val="bg1">
                    <a:lumMod val="75000"/>
                  </a:schemeClr>
                </a:solidFill>
                <a:effectLst/>
                <a:latin typeface="Courier New" panose="02070309020205020404" pitchFamily="49" charset="0"/>
                <a:cs typeface="Courier New" panose="02070309020205020404" pitchFamily="49" charset="0"/>
              </a:rPr>
            </a:br>
            <a:endParaRPr lang="en-US" sz="1400" dirty="0">
              <a:solidFill>
                <a:schemeClr val="bg1">
                  <a:lumMod val="75000"/>
                </a:schemeClr>
              </a:solidFill>
              <a:effectLst/>
              <a:latin typeface="Courier New" panose="02070309020205020404" pitchFamily="49" charset="0"/>
              <a:cs typeface="Courier New" panose="02070309020205020404" pitchFamily="49" charset="0"/>
            </a:endParaRPr>
          </a:p>
          <a:p>
            <a:r>
              <a:rPr lang="en-US" sz="1400" dirty="0">
                <a:solidFill>
                  <a:schemeClr val="bg1">
                    <a:lumMod val="75000"/>
                  </a:schemeClr>
                </a:solidFill>
                <a:effectLst/>
                <a:latin typeface="Courier New" panose="02070309020205020404" pitchFamily="49" charset="0"/>
                <a:cs typeface="Courier New" panose="02070309020205020404" pitchFamily="49" charset="0"/>
              </a:rPr>
              <a:t>Jenna Adams came to a stop beside Brian Johnson and looked at him with wide eyes.</a:t>
            </a:r>
          </a:p>
          <a:p>
            <a:endParaRPr lang="en-US" sz="1400" dirty="0">
              <a:solidFill>
                <a:schemeClr val="bg1">
                  <a:lumMod val="75000"/>
                </a:schemeClr>
              </a:solidFill>
              <a:effectLst/>
              <a:latin typeface="Courier New" panose="02070309020205020404" pitchFamily="49" charset="0"/>
              <a:cs typeface="Courier New" panose="02070309020205020404" pitchFamily="49" charset="0"/>
            </a:endParaRPr>
          </a:p>
          <a:p>
            <a:r>
              <a:rPr lang="en-US" sz="1400" dirty="0">
                <a:solidFill>
                  <a:schemeClr val="bg1">
                    <a:lumMod val="75000"/>
                  </a:schemeClr>
                </a:solidFill>
                <a:effectLst/>
                <a:latin typeface="Courier New" panose="02070309020205020404" pitchFamily="49" charset="0"/>
                <a:cs typeface="Courier New" panose="02070309020205020404" pitchFamily="49" charset="0"/>
              </a:rPr>
              <a:t>Brian Johnson turned around and smiled at her, flashing perfect white teeth in Jenna Adams’s face.</a:t>
            </a:r>
          </a:p>
          <a:p>
            <a:endParaRPr lang="en-US" sz="1400" dirty="0">
              <a:solidFill>
                <a:schemeClr val="bg1">
                  <a:lumMod val="75000"/>
                </a:schemeClr>
              </a:solidFill>
              <a:effectLst/>
              <a:latin typeface="Courier New" panose="02070309020205020404" pitchFamily="49" charset="0"/>
              <a:cs typeface="Courier New" panose="02070309020205020404" pitchFamily="49" charset="0"/>
            </a:endParaRPr>
          </a:p>
          <a:p>
            <a:r>
              <a:rPr lang="en-US" sz="1400" dirty="0">
                <a:solidFill>
                  <a:schemeClr val="bg1">
                    <a:lumMod val="75000"/>
                  </a:schemeClr>
                </a:solidFill>
                <a:effectLst/>
                <a:latin typeface="Courier New" panose="02070309020205020404" pitchFamily="49" charset="0"/>
                <a:cs typeface="Courier New" panose="02070309020205020404" pitchFamily="49" charset="0"/>
              </a:rPr>
              <a:t>Jenna Adams met Brian Johnson several times after that, but she found herself longing for an invitation to lunch or a cup of coffee just the two of them. She wanted to get to know him better, but they were only casual acquaintances. They had met in such a chance encounter that Jenna Adams was unsure how to approach him about going out together.</a:t>
            </a:r>
          </a:p>
          <a:p>
            <a:endParaRPr lang="en-US" sz="1400" dirty="0">
              <a:solidFill>
                <a:schemeClr val="bg1">
                  <a:lumMod val="75000"/>
                </a:schemeClr>
              </a:solidFill>
              <a:effectLst/>
              <a:latin typeface="Courier New" panose="02070309020205020404" pitchFamily="49" charset="0"/>
              <a:cs typeface="Courier New" panose="02070309020205020404" pitchFamily="49" charset="0"/>
            </a:endParaRPr>
          </a:p>
          <a:p>
            <a:r>
              <a:rPr lang="en-US" sz="1400" dirty="0">
                <a:solidFill>
                  <a:schemeClr val="bg1">
                    <a:lumMod val="75000"/>
                  </a:schemeClr>
                </a:solidFill>
                <a:effectLst/>
                <a:latin typeface="Courier New" panose="02070309020205020404" pitchFamily="49" charset="0"/>
                <a:cs typeface="Courier New" panose="02070309020205020404" pitchFamily="49" charset="0"/>
              </a:rPr>
              <a:t>They did spend time together at the library when she was on break, as he worked part-time at the public library as well. They discussed books and movies and, on one occasion, talked about their families.</a:t>
            </a:r>
          </a:p>
          <a:p>
            <a:endParaRPr lang="en-US" sz="1400" dirty="0">
              <a:solidFill>
                <a:schemeClr val="bg1">
                  <a:lumMod val="75000"/>
                </a:schemeClr>
              </a:solidFill>
              <a:effectLst/>
              <a:latin typeface="Courier New" panose="02070309020205020404" pitchFamily="49" charset="0"/>
              <a:cs typeface="Courier New" panose="02070309020205020404" pitchFamily="49" charset="0"/>
            </a:endParaRPr>
          </a:p>
          <a:p>
            <a:r>
              <a:rPr lang="en-US" sz="1400" dirty="0">
                <a:solidFill>
                  <a:schemeClr val="bg1">
                    <a:lumMod val="75000"/>
                  </a:schemeClr>
                </a:solidFill>
                <a:effectLst/>
                <a:latin typeface="Courier New" panose="02070309020205020404" pitchFamily="49" charset="0"/>
                <a:cs typeface="Courier New" panose="02070309020205020404" pitchFamily="49" charset="0"/>
              </a:rPr>
              <a:t>But Jenna Adams wouldn’t allow herself to become too emotionally involved in her relationship with Brian Johnson because she didn’t want to get her hopes up. Jenna Adams had been in love many times before, and no matter how hard she tried to warn herself not to give her heart away too soon, the inevitable happened every single time. Jenna Adams fell madly in love with every person she dated, but they all broke up with her before the first month was over.</a:t>
            </a:r>
          </a:p>
          <a:p>
            <a:endParaRPr lang="en-US" sz="1400" dirty="0">
              <a:solidFill>
                <a:schemeClr val="bg1">
                  <a:lumMod val="75000"/>
                </a:schemeClr>
              </a:solidFill>
              <a:effectLst/>
              <a:latin typeface="Courier New" panose="02070309020205020404" pitchFamily="49" charset="0"/>
              <a:cs typeface="Courier New" panose="02070309020205020404" pitchFamily="49" charset="0"/>
            </a:endParaRPr>
          </a:p>
          <a:p>
            <a:r>
              <a:rPr lang="en-US" sz="1400" dirty="0">
                <a:solidFill>
                  <a:schemeClr val="bg1">
                    <a:lumMod val="75000"/>
                  </a:schemeClr>
                </a:solidFill>
                <a:effectLst/>
                <a:latin typeface="Courier New" panose="02070309020205020404" pitchFamily="49" charset="0"/>
                <a:cs typeface="Courier New" panose="02070309020205020404" pitchFamily="49" charset="0"/>
              </a:rPr>
              <a:t>Brian Johnson was different from the other men she had known. He seemed to be genuinely interested in her. But Jenna Adams was careful not to get her hopes up. She also avoided socializing with Brian Johnson whenever Mary Smith was around, knowing full well that if she ever introduced them, the romance would be over.</a:t>
            </a:r>
            <a:br>
              <a:rPr lang="en-US" sz="1400" dirty="0">
                <a:solidFill>
                  <a:schemeClr val="bg1">
                    <a:lumMod val="75000"/>
                  </a:schemeClr>
                </a:solidFill>
                <a:effectLst/>
                <a:latin typeface="Courier New" panose="02070309020205020404" pitchFamily="49" charset="0"/>
                <a:cs typeface="Courier New" panose="02070309020205020404" pitchFamily="49" charset="0"/>
              </a:rPr>
            </a:br>
            <a:endParaRPr lang="en-US" sz="1400" dirty="0">
              <a:solidFill>
                <a:schemeClr val="bg1">
                  <a:lumMod val="75000"/>
                </a:schemeClr>
              </a:solidFill>
              <a:effectLst/>
              <a:latin typeface="Courier New" panose="02070309020205020404" pitchFamily="49" charset="0"/>
              <a:cs typeface="Courier New" panose="02070309020205020404" pitchFamily="49" charset="0"/>
            </a:endParaRPr>
          </a:p>
          <a:p>
            <a:r>
              <a:rPr lang="en-US" sz="1400" dirty="0">
                <a:solidFill>
                  <a:schemeClr val="bg1">
                    <a:lumMod val="75000"/>
                  </a:schemeClr>
                </a:solidFill>
                <a:effectLst/>
                <a:latin typeface="Courier New" panose="02070309020205020404" pitchFamily="49" charset="0"/>
                <a:cs typeface="Courier New" panose="02070309020205020404" pitchFamily="49" charset="0"/>
              </a:rPr>
              <a:t>Despite her efforts to maintain a casual relationship with Brian Johnson by only spending time together when Mary Smith was away, Jenna Adams found herself wanting more. </a:t>
            </a:r>
            <a:r>
              <a:rPr lang="en-US" sz="1400" dirty="0">
                <a:effectLst/>
                <a:latin typeface="Courier New" panose="02070309020205020404" pitchFamily="49" charset="0"/>
                <a:cs typeface="Courier New" panose="02070309020205020404" pitchFamily="49" charset="0"/>
              </a:rPr>
              <a:t>The longer they spent time together, the more </a:t>
            </a:r>
            <a:r>
              <a:rPr lang="en-US" sz="1400" b="1" dirty="0">
                <a:effectLst/>
                <a:latin typeface="Courier New" panose="02070309020205020404" pitchFamily="49" charset="0"/>
                <a:cs typeface="Courier New" panose="02070309020205020404" pitchFamily="49" charset="0"/>
              </a:rPr>
              <a:t>Jenna Adams wanted their relationship to go somewhere</a:t>
            </a:r>
            <a:r>
              <a:rPr lang="en-US" sz="1400" dirty="0">
                <a:effectLst/>
                <a:latin typeface="Courier New" panose="02070309020205020404" pitchFamily="49" charset="0"/>
                <a:cs typeface="Courier New" panose="02070309020205020404" pitchFamily="49" charset="0"/>
              </a:rPr>
              <a:t>. On Fridays and Saturdays, especially, she </a:t>
            </a:r>
            <a:r>
              <a:rPr lang="en-US" sz="1400" b="1" dirty="0">
                <a:effectLst/>
                <a:latin typeface="Courier New" panose="02070309020205020404" pitchFamily="49" charset="0"/>
                <a:cs typeface="Courier New" panose="02070309020205020404" pitchFamily="49" charset="0"/>
              </a:rPr>
              <a:t>became so excited when she saw Brian Johnson </a:t>
            </a:r>
            <a:r>
              <a:rPr lang="en-US" sz="1400" dirty="0">
                <a:effectLst/>
                <a:latin typeface="Courier New" panose="02070309020205020404" pitchFamily="49" charset="0"/>
                <a:cs typeface="Courier New" panose="02070309020205020404" pitchFamily="49" charset="0"/>
              </a:rPr>
              <a:t>walking down the street </a:t>
            </a:r>
            <a:r>
              <a:rPr lang="en-US" sz="1400" dirty="0">
                <a:solidFill>
                  <a:schemeClr val="bg1">
                    <a:lumMod val="75000"/>
                  </a:schemeClr>
                </a:solidFill>
                <a:effectLst/>
                <a:latin typeface="Courier New" panose="02070309020205020404" pitchFamily="49" charset="0"/>
                <a:cs typeface="Courier New" panose="02070309020205020404" pitchFamily="49" charset="0"/>
              </a:rPr>
              <a:t>or in other public places that she almost ran to catch up with him.</a:t>
            </a:r>
          </a:p>
          <a:p>
            <a:endParaRPr lang="en-US" sz="1400" dirty="0">
              <a:solidFill>
                <a:schemeClr val="bg1">
                  <a:lumMod val="75000"/>
                </a:schemeClr>
              </a:solidFill>
              <a:effectLst/>
              <a:latin typeface="Courier New" panose="02070309020205020404" pitchFamily="49" charset="0"/>
              <a:cs typeface="Courier New" panose="02070309020205020404" pitchFamily="49" charset="0"/>
            </a:endParaRPr>
          </a:p>
          <a:p>
            <a:r>
              <a:rPr lang="en-US" sz="1400" dirty="0">
                <a:solidFill>
                  <a:schemeClr val="bg1">
                    <a:lumMod val="75000"/>
                  </a:schemeClr>
                </a:solidFill>
                <a:effectLst/>
                <a:latin typeface="Courier New" panose="02070309020205020404" pitchFamily="49" charset="0"/>
                <a:cs typeface="Courier New" panose="02070309020205020404" pitchFamily="49" charset="0"/>
              </a:rPr>
              <a:t>Jenna Adams felt as though there was something very special between the two of them, and she began to feel more and more hopeful about their future together. She liked Brian Johnson and thought they had a lot in common, but then again, she thought that about all of her ex-boyfriends. Jenna Adams was growing more and more infatuated with Brian Johnson, and she thought that </a:t>
            </a:r>
            <a:r>
              <a:rPr lang="en-US" sz="1400" dirty="0">
                <a:effectLst/>
                <a:latin typeface="Courier New" panose="02070309020205020404" pitchFamily="49" charset="0"/>
                <a:cs typeface="Courier New" panose="02070309020205020404" pitchFamily="49" charset="0"/>
              </a:rPr>
              <a:t>perhaps this was what real love felt like. </a:t>
            </a:r>
            <a:r>
              <a:rPr lang="en-US" sz="1400" b="1" dirty="0">
                <a:effectLst/>
                <a:latin typeface="Courier New" panose="02070309020205020404" pitchFamily="49" charset="0"/>
                <a:cs typeface="Courier New" panose="02070309020205020404" pitchFamily="49" charset="0"/>
              </a:rPr>
              <a:t>Maybe marriage wasn’t so bad after all.</a:t>
            </a:r>
            <a:br>
              <a:rPr lang="en-US" sz="1400" dirty="0">
                <a:solidFill>
                  <a:schemeClr val="bg1">
                    <a:lumMod val="75000"/>
                  </a:schemeClr>
                </a:solidFill>
                <a:effectLst/>
                <a:latin typeface="Courier New" panose="02070309020205020404" pitchFamily="49" charset="0"/>
                <a:cs typeface="Courier New" panose="02070309020205020404" pitchFamily="49" charset="0"/>
              </a:rPr>
            </a:br>
            <a:endParaRPr lang="en-US" sz="1400" dirty="0">
              <a:solidFill>
                <a:schemeClr val="bg1">
                  <a:lumMod val="75000"/>
                </a:schemeClr>
              </a:solidFill>
              <a:effectLst/>
              <a:latin typeface="Courier New" panose="02070309020205020404" pitchFamily="49" charset="0"/>
              <a:cs typeface="Courier New" panose="02070309020205020404" pitchFamily="49" charset="0"/>
            </a:endParaRPr>
          </a:p>
          <a:p>
            <a:r>
              <a:rPr lang="en-US" sz="1400" dirty="0">
                <a:solidFill>
                  <a:schemeClr val="bg1">
                    <a:lumMod val="75000"/>
                  </a:schemeClr>
                </a:solidFill>
                <a:effectLst/>
                <a:latin typeface="Courier New" panose="02070309020205020404" pitchFamily="49" charset="0"/>
                <a:cs typeface="Courier New" panose="02070309020205020404" pitchFamily="49" charset="0"/>
              </a:rPr>
              <a:t>Nevertheless, Brian Johnson’s mother, Mary Smith, disapproved of Jenna Adams and did everything she could to break them up.</a:t>
            </a:r>
            <a:br>
              <a:rPr lang="en-US" sz="1400" dirty="0">
                <a:solidFill>
                  <a:schemeClr val="bg1">
                    <a:lumMod val="75000"/>
                  </a:schemeClr>
                </a:solidFill>
                <a:effectLst/>
                <a:latin typeface="Courier New" panose="02070309020205020404" pitchFamily="49" charset="0"/>
                <a:cs typeface="Courier New" panose="02070309020205020404" pitchFamily="49" charset="0"/>
              </a:rPr>
            </a:br>
            <a:endParaRPr lang="en-US" sz="1400" dirty="0">
              <a:solidFill>
                <a:schemeClr val="bg1">
                  <a:lumMod val="75000"/>
                </a:schemeClr>
              </a:solidFill>
              <a:effectLst/>
              <a:latin typeface="Courier New" panose="02070309020205020404" pitchFamily="49" charset="0"/>
              <a:cs typeface="Courier New" panose="02070309020205020404" pitchFamily="49" charset="0"/>
            </a:endParaRPr>
          </a:p>
          <a:p>
            <a:r>
              <a:rPr lang="en-US" sz="1400" dirty="0">
                <a:solidFill>
                  <a:schemeClr val="bg1">
                    <a:lumMod val="75000"/>
                  </a:schemeClr>
                </a:solidFill>
                <a:effectLst/>
                <a:latin typeface="Courier New" panose="02070309020205020404" pitchFamily="49" charset="0"/>
                <a:cs typeface="Courier New" panose="02070309020205020404" pitchFamily="49" charset="0"/>
              </a:rPr>
              <a:t>“She just doesn’t like me,” Brian Johnson told his roommate one evening when he stopped by their apartment to pick up the latest issue of Time magazine. “I don’t know why, but she hates me. I think it might have something to do with the way she sees Jenna Adams as her rival or something. No matter what, I can’t seem to please her.”</a:t>
            </a:r>
            <a:br>
              <a:rPr lang="en-US" sz="1400" dirty="0">
                <a:solidFill>
                  <a:schemeClr val="bg1">
                    <a:lumMod val="75000"/>
                  </a:schemeClr>
                </a:solidFill>
                <a:effectLst/>
                <a:latin typeface="Courier New" panose="02070309020205020404" pitchFamily="49" charset="0"/>
                <a:cs typeface="Courier New" panose="02070309020205020404" pitchFamily="49" charset="0"/>
              </a:rPr>
            </a:br>
            <a:endParaRPr lang="en-US" sz="1400" dirty="0">
              <a:solidFill>
                <a:schemeClr val="bg1">
                  <a:lumMod val="75000"/>
                </a:schemeClr>
              </a:solidFill>
              <a:effectLst/>
              <a:latin typeface="Courier New" panose="02070309020205020404" pitchFamily="49" charset="0"/>
              <a:cs typeface="Courier New" panose="02070309020205020404" pitchFamily="49" charset="0"/>
            </a:endParaRPr>
          </a:p>
          <a:p>
            <a:r>
              <a:rPr lang="en-US" sz="1400" dirty="0">
                <a:solidFill>
                  <a:schemeClr val="bg1">
                    <a:lumMod val="75000"/>
                  </a:schemeClr>
                </a:solidFill>
                <a:effectLst/>
                <a:latin typeface="Courier New" panose="02070309020205020404" pitchFamily="49" charset="0"/>
                <a:cs typeface="Courier New" panose="02070309020205020404" pitchFamily="49" charset="0"/>
              </a:rPr>
              <a:t>Brian Johnson laid the magazine down on his roommate’s coffee table and stood there for a moment in deep thought. “Brian Johnson,” said his roommate. “The last thing you need right now is a woman in your life!”</a:t>
            </a:r>
            <a:br>
              <a:rPr lang="en-US" sz="1400" dirty="0">
                <a:solidFill>
                  <a:schemeClr val="bg1">
                    <a:lumMod val="75000"/>
                  </a:schemeClr>
                </a:solidFill>
                <a:effectLst/>
                <a:latin typeface="Courier New" panose="02070309020205020404" pitchFamily="49" charset="0"/>
                <a:cs typeface="Courier New" panose="02070309020205020404" pitchFamily="49" charset="0"/>
              </a:rPr>
            </a:br>
            <a:endParaRPr lang="en-US" sz="1400" dirty="0">
              <a:solidFill>
                <a:schemeClr val="bg1">
                  <a:lumMod val="75000"/>
                </a:schemeClr>
              </a:solidFill>
              <a:effectLst/>
              <a:latin typeface="Courier New" panose="02070309020205020404" pitchFamily="49" charset="0"/>
              <a:cs typeface="Courier New" panose="02070309020205020404" pitchFamily="49" charset="0"/>
            </a:endParaRPr>
          </a:p>
          <a:p>
            <a:r>
              <a:rPr lang="en-US" sz="1400" dirty="0">
                <a:solidFill>
                  <a:schemeClr val="bg1">
                    <a:lumMod val="75000"/>
                  </a:schemeClr>
                </a:solidFill>
                <a:effectLst/>
                <a:latin typeface="Courier New" panose="02070309020205020404" pitchFamily="49" charset="0"/>
                <a:cs typeface="Courier New" panose="02070309020205020404" pitchFamily="49" charset="0"/>
              </a:rPr>
              <a:t>Brian Johnson laughed nervously but then nodded his head in agreement. He looked over at the clock on his friend’s mantle and realized that it was getting late, so he moved toward the door.</a:t>
            </a:r>
          </a:p>
          <a:p>
            <a:endParaRPr lang="en-US" sz="1400" dirty="0">
              <a:solidFill>
                <a:schemeClr val="bg1">
                  <a:lumMod val="75000"/>
                </a:schemeClr>
              </a:solidFill>
              <a:effectLst/>
              <a:latin typeface="Courier New" panose="02070309020205020404" pitchFamily="49" charset="0"/>
              <a:cs typeface="Courier New" panose="02070309020205020404" pitchFamily="49" charset="0"/>
            </a:endParaRPr>
          </a:p>
          <a:p>
            <a:r>
              <a:rPr lang="en-US" sz="1400" dirty="0">
                <a:solidFill>
                  <a:schemeClr val="bg1">
                    <a:lumMod val="75000"/>
                  </a:schemeClr>
                </a:solidFill>
                <a:effectLst/>
                <a:latin typeface="Courier New" panose="02070309020205020404" pitchFamily="49" charset="0"/>
                <a:cs typeface="Courier New" panose="02070309020205020404" pitchFamily="49" charset="0"/>
              </a:rPr>
              <a:t>His friend walked over to him and grabbed Brian Johnson by the arm. “Look, Brian Johnson, you aren’t ready for any kind of serious commitment. Take it from me—you don’t want to get married just yet. You need to go out and date a few more girls first!”</a:t>
            </a:r>
            <a:br>
              <a:rPr lang="en-US" sz="1400" dirty="0">
                <a:solidFill>
                  <a:schemeClr val="bg1">
                    <a:lumMod val="75000"/>
                  </a:schemeClr>
                </a:solidFill>
                <a:effectLst/>
                <a:latin typeface="Courier New" panose="02070309020205020404" pitchFamily="49" charset="0"/>
                <a:cs typeface="Courier New" panose="02070309020205020404" pitchFamily="49" charset="0"/>
              </a:rPr>
            </a:br>
            <a:endParaRPr lang="en-US" sz="1400" dirty="0">
              <a:solidFill>
                <a:schemeClr val="bg1">
                  <a:lumMod val="75000"/>
                </a:schemeClr>
              </a:solidFill>
              <a:effectLst/>
              <a:latin typeface="Courier New" panose="02070309020205020404" pitchFamily="49" charset="0"/>
              <a:cs typeface="Courier New" panose="02070309020205020404" pitchFamily="49" charset="0"/>
            </a:endParaRPr>
          </a:p>
          <a:p>
            <a:r>
              <a:rPr lang="en-US" sz="1400" dirty="0">
                <a:solidFill>
                  <a:schemeClr val="bg1">
                    <a:lumMod val="75000"/>
                  </a:schemeClr>
                </a:solidFill>
                <a:effectLst/>
                <a:latin typeface="Courier New" panose="02070309020205020404" pitchFamily="49" charset="0"/>
                <a:cs typeface="Courier New" panose="02070309020205020404" pitchFamily="49" charset="0"/>
              </a:rPr>
              <a:t>Brian Johnson laughed, although he was secretly wondering if his friend might be right. He knew that Jenna Adams was ready for him. She had told him as much several times when they were dating. Now that they were living together, she had even mentioned marriage more than once. Brian Johnson was confused about what to do—especially since he was unsure if Jenna Adams was right for him anyway.</a:t>
            </a:r>
          </a:p>
          <a:p>
            <a:endParaRPr lang="en-US" sz="1400" dirty="0">
              <a:solidFill>
                <a:schemeClr val="bg1">
                  <a:lumMod val="75000"/>
                </a:schemeClr>
              </a:solidFill>
              <a:effectLst/>
              <a:latin typeface="Courier New" panose="02070309020205020404" pitchFamily="49" charset="0"/>
              <a:cs typeface="Courier New" panose="02070309020205020404" pitchFamily="49" charset="0"/>
            </a:endParaRPr>
          </a:p>
          <a:p>
            <a:r>
              <a:rPr lang="en-US" sz="1400" dirty="0">
                <a:solidFill>
                  <a:schemeClr val="bg1">
                    <a:lumMod val="75000"/>
                  </a:schemeClr>
                </a:solidFill>
                <a:effectLst/>
                <a:latin typeface="Courier New" panose="02070309020205020404" pitchFamily="49" charset="0"/>
                <a:cs typeface="Courier New" panose="02070309020205020404" pitchFamily="49" charset="0"/>
              </a:rPr>
              <a:t>Brian Johnson opened the door and headed outside for the car, leaving his friend with an amused look on his face. Brian Johnson got into the passenger seat of his car and turned on the radio, but he couldn’t seem to find any music that wasn’t depressing him at this point. He moved to turn it off and instead turned up the volume, hoping that he would hear something else soon.</a:t>
            </a:r>
            <a:br>
              <a:rPr lang="en-US" sz="1400" dirty="0">
                <a:solidFill>
                  <a:schemeClr val="bg1">
                    <a:lumMod val="75000"/>
                  </a:schemeClr>
                </a:solidFill>
                <a:effectLst/>
                <a:latin typeface="Courier New" panose="02070309020205020404" pitchFamily="49" charset="0"/>
                <a:cs typeface="Courier New" panose="02070309020205020404" pitchFamily="49" charset="0"/>
              </a:rPr>
            </a:br>
            <a:endParaRPr lang="en-US" sz="1400" dirty="0">
              <a:solidFill>
                <a:schemeClr val="bg1">
                  <a:lumMod val="75000"/>
                </a:schemeClr>
              </a:solidFill>
              <a:effectLst/>
              <a:latin typeface="Courier New" panose="02070309020205020404" pitchFamily="49" charset="0"/>
              <a:cs typeface="Courier New" panose="02070309020205020404" pitchFamily="49" charset="0"/>
            </a:endParaRPr>
          </a:p>
          <a:p>
            <a:r>
              <a:rPr lang="en-US" sz="1400" dirty="0">
                <a:solidFill>
                  <a:schemeClr val="bg1">
                    <a:lumMod val="75000"/>
                  </a:schemeClr>
                </a:solidFill>
                <a:effectLst/>
                <a:latin typeface="Courier New" panose="02070309020205020404" pitchFamily="49" charset="0"/>
                <a:cs typeface="Courier New" panose="02070309020205020404" pitchFamily="49" charset="0"/>
              </a:rPr>
              <a:t>Jenna Adams came out of the restaurant and climbed into the car, shutting the door behind her. She gave Brian Johnson a quick kiss and said, “What made you change your mind?”</a:t>
            </a:r>
            <a:br>
              <a:rPr lang="en-US" sz="1400" dirty="0">
                <a:solidFill>
                  <a:schemeClr val="bg1">
                    <a:lumMod val="75000"/>
                  </a:schemeClr>
                </a:solidFill>
                <a:effectLst/>
                <a:latin typeface="Courier New" panose="02070309020205020404" pitchFamily="49" charset="0"/>
                <a:cs typeface="Courier New" panose="02070309020205020404" pitchFamily="49" charset="0"/>
              </a:rPr>
            </a:br>
            <a:endParaRPr lang="en-US" sz="1400" dirty="0">
              <a:solidFill>
                <a:schemeClr val="bg1">
                  <a:lumMod val="75000"/>
                </a:schemeClr>
              </a:solidFill>
              <a:effectLst/>
              <a:latin typeface="Courier New" panose="02070309020205020404" pitchFamily="49" charset="0"/>
              <a:cs typeface="Courier New" panose="02070309020205020404" pitchFamily="49" charset="0"/>
            </a:endParaRPr>
          </a:p>
          <a:p>
            <a:r>
              <a:rPr lang="en-US" sz="1400" dirty="0">
                <a:solidFill>
                  <a:schemeClr val="bg1">
                    <a:lumMod val="75000"/>
                  </a:schemeClr>
                </a:solidFill>
                <a:effectLst/>
                <a:latin typeface="Courier New" panose="02070309020205020404" pitchFamily="49" charset="0"/>
                <a:cs typeface="Courier New" panose="02070309020205020404" pitchFamily="49" charset="0"/>
              </a:rPr>
              <a:t>Brian Johnson laughed dryly before responding. “I didn’t know that you wanted to marry me. You have never mentioned it before.” He paused for a moment before asking, “Why is it important to you?”</a:t>
            </a:r>
          </a:p>
          <a:p>
            <a:br>
              <a:rPr lang="en-US" sz="1400" dirty="0">
                <a:solidFill>
                  <a:schemeClr val="bg1">
                    <a:lumMod val="75000"/>
                  </a:schemeClr>
                </a:solidFill>
                <a:effectLst/>
                <a:latin typeface="Courier New" panose="02070309020205020404" pitchFamily="49" charset="0"/>
                <a:cs typeface="Courier New" panose="02070309020205020404" pitchFamily="49" charset="0"/>
              </a:rPr>
            </a:br>
            <a:r>
              <a:rPr lang="en-US" sz="1400" dirty="0">
                <a:solidFill>
                  <a:schemeClr val="bg1">
                    <a:lumMod val="75000"/>
                  </a:schemeClr>
                </a:solidFill>
                <a:latin typeface="Courier New" panose="02070309020205020404" pitchFamily="49" charset="0"/>
                <a:cs typeface="Courier New" panose="02070309020205020404" pitchFamily="49" charset="0"/>
              </a:rPr>
              <a:t>Jenna Adams smiled at him, and then looked away. “Because </a:t>
            </a:r>
            <a:r>
              <a:rPr lang="en-US" sz="1400" dirty="0">
                <a:latin typeface="Courier New" panose="02070309020205020404" pitchFamily="49" charset="0"/>
                <a:cs typeface="Courier New" panose="02070309020205020404" pitchFamily="49" charset="0"/>
              </a:rPr>
              <a:t>I love you, Brian Johnson. I want to be with you forever. </a:t>
            </a:r>
            <a:r>
              <a:rPr lang="en-US" sz="1400" b="1" dirty="0">
                <a:latin typeface="Courier New" panose="02070309020205020404" pitchFamily="49" charset="0"/>
                <a:cs typeface="Courier New" panose="02070309020205020404" pitchFamily="49" charset="0"/>
              </a:rPr>
              <a:t>I want you to give me a ring and ask me to marry you. </a:t>
            </a:r>
            <a:r>
              <a:rPr lang="en-US" sz="1400" dirty="0">
                <a:solidFill>
                  <a:schemeClr val="bg1">
                    <a:lumMod val="75000"/>
                  </a:schemeClr>
                </a:solidFill>
                <a:latin typeface="Courier New" panose="02070309020205020404" pitchFamily="49" charset="0"/>
                <a:cs typeface="Courier New" panose="02070309020205020404" pitchFamily="49" charset="0"/>
              </a:rPr>
              <a:t>You are the best thing that has ever happened to me in my life, and I want to be yours forever.”</a:t>
            </a:r>
            <a:br>
              <a:rPr lang="en-US" sz="1400" dirty="0">
                <a:solidFill>
                  <a:schemeClr val="bg1">
                    <a:lumMod val="75000"/>
                  </a:schemeClr>
                </a:solidFill>
                <a:latin typeface="Courier New" panose="02070309020205020404" pitchFamily="49" charset="0"/>
                <a:cs typeface="Courier New" panose="02070309020205020404" pitchFamily="49" charset="0"/>
              </a:rPr>
            </a:br>
            <a:endParaRPr lang="en-US" sz="1400" dirty="0">
              <a:solidFill>
                <a:schemeClr val="bg1">
                  <a:lumMod val="75000"/>
                </a:schemeClr>
              </a:solidFill>
              <a:latin typeface="Courier New" panose="02070309020205020404" pitchFamily="49" charset="0"/>
              <a:cs typeface="Courier New" panose="02070309020205020404" pitchFamily="49" charset="0"/>
            </a:endParaRPr>
          </a:p>
          <a:p>
            <a:r>
              <a:rPr lang="en-US" sz="1400" dirty="0">
                <a:solidFill>
                  <a:schemeClr val="bg1">
                    <a:lumMod val="75000"/>
                  </a:schemeClr>
                </a:solidFill>
                <a:latin typeface="Courier New" panose="02070309020205020404" pitchFamily="49" charset="0"/>
                <a:cs typeface="Courier New" panose="02070309020205020404" pitchFamily="49" charset="0"/>
              </a:rPr>
              <a:t>Brian Johnson considered her words carefully before saying, “Jenna Adams, I need you to think about this decision. Consider it carefully.”</a:t>
            </a:r>
          </a:p>
          <a:p>
            <a:endParaRPr lang="en-US" sz="1400" dirty="0">
              <a:solidFill>
                <a:schemeClr val="bg1">
                  <a:lumMod val="75000"/>
                </a:schemeClr>
              </a:solidFill>
              <a:latin typeface="Courier New" panose="02070309020205020404" pitchFamily="49" charset="0"/>
              <a:cs typeface="Courier New" panose="02070309020205020404" pitchFamily="49" charset="0"/>
            </a:endParaRPr>
          </a:p>
          <a:p>
            <a:r>
              <a:rPr lang="en-US" sz="1400" dirty="0">
                <a:solidFill>
                  <a:schemeClr val="bg1">
                    <a:lumMod val="75000"/>
                  </a:schemeClr>
                </a:solidFill>
                <a:latin typeface="Courier New" panose="02070309020205020404" pitchFamily="49" charset="0"/>
                <a:cs typeface="Courier New" panose="02070309020205020404" pitchFamily="49" charset="0"/>
              </a:rPr>
              <a:t>Jenna Adams responded by shaking her head and smiling up at him. “I have thought about it for a long time, Brian Johnson. What are you talking about?”</a:t>
            </a:r>
          </a:p>
          <a:p>
            <a:endParaRPr lang="en-US" sz="1400" dirty="0">
              <a:solidFill>
                <a:schemeClr val="bg1">
                  <a:lumMod val="75000"/>
                </a:schemeClr>
              </a:solidFill>
              <a:latin typeface="Courier New" panose="02070309020205020404" pitchFamily="49" charset="0"/>
              <a:cs typeface="Courier New" panose="02070309020205020404" pitchFamily="49" charset="0"/>
            </a:endParaRPr>
          </a:p>
          <a:p>
            <a:r>
              <a:rPr lang="en-US" sz="1400" dirty="0">
                <a:solidFill>
                  <a:schemeClr val="bg1">
                    <a:lumMod val="75000"/>
                  </a:schemeClr>
                </a:solidFill>
                <a:latin typeface="Courier New" panose="02070309020205020404" pitchFamily="49" charset="0"/>
                <a:cs typeface="Courier New" panose="02070309020205020404" pitchFamily="49" charset="0"/>
              </a:rPr>
              <a:t>Brian Johnson considered her answer carefully before saying, “You have thought about it for a long time? When was the first time that you thought about marrying me?”</a:t>
            </a:r>
            <a:br>
              <a:rPr lang="en-US" sz="1400" dirty="0">
                <a:solidFill>
                  <a:schemeClr val="bg1">
                    <a:lumMod val="75000"/>
                  </a:schemeClr>
                </a:solidFill>
                <a:latin typeface="Courier New" panose="02070309020205020404" pitchFamily="49" charset="0"/>
                <a:cs typeface="Courier New" panose="02070309020205020404" pitchFamily="49" charset="0"/>
              </a:rPr>
            </a:br>
            <a:endParaRPr lang="en-US" sz="1400" dirty="0">
              <a:solidFill>
                <a:schemeClr val="bg1">
                  <a:lumMod val="75000"/>
                </a:schemeClr>
              </a:solidFill>
              <a:latin typeface="Courier New" panose="02070309020205020404" pitchFamily="49" charset="0"/>
              <a:cs typeface="Courier New" panose="02070309020205020404" pitchFamily="49" charset="0"/>
            </a:endParaRPr>
          </a:p>
          <a:p>
            <a:r>
              <a:rPr lang="en-US" sz="1400" dirty="0">
                <a:solidFill>
                  <a:schemeClr val="bg1">
                    <a:lumMod val="75000"/>
                  </a:schemeClr>
                </a:solidFill>
                <a:latin typeface="Courier New" panose="02070309020205020404" pitchFamily="49" charset="0"/>
                <a:cs typeface="Courier New" panose="02070309020205020404" pitchFamily="49" charset="0"/>
              </a:rPr>
              <a:t>Jenna Adams looked down and sighed before looking back up at him. “When I found out that my ex-boyfriend was sleeping with my best friend behind my back.”</a:t>
            </a:r>
          </a:p>
          <a:p>
            <a:endParaRPr lang="en-US" sz="1400" dirty="0">
              <a:solidFill>
                <a:schemeClr val="bg1">
                  <a:lumMod val="75000"/>
                </a:schemeClr>
              </a:solidFill>
              <a:latin typeface="Courier New" panose="02070309020205020404" pitchFamily="49" charset="0"/>
              <a:cs typeface="Courier New" panose="02070309020205020404" pitchFamily="49" charset="0"/>
            </a:endParaRPr>
          </a:p>
          <a:p>
            <a:r>
              <a:rPr lang="en-US" sz="1400" dirty="0">
                <a:solidFill>
                  <a:schemeClr val="bg1">
                    <a:lumMod val="75000"/>
                  </a:schemeClr>
                </a:solidFill>
                <a:latin typeface="Courier New" panose="02070309020205020404" pitchFamily="49" charset="0"/>
                <a:cs typeface="Courier New" panose="02070309020205020404" pitchFamily="49" charset="0"/>
              </a:rPr>
              <a:t>Brian Johnson felt his anger rising, but he forced it down and said in a calm voice, “Why is that? What about your best friend did you fall in love with so much? What did she do that makes you want to be with her?”</a:t>
            </a:r>
            <a:br>
              <a:rPr lang="en-US" sz="1400" dirty="0">
                <a:solidFill>
                  <a:schemeClr val="bg1">
                    <a:lumMod val="75000"/>
                  </a:schemeClr>
                </a:solidFill>
                <a:latin typeface="Courier New" panose="02070309020205020404" pitchFamily="49" charset="0"/>
                <a:cs typeface="Courier New" panose="02070309020205020404" pitchFamily="49" charset="0"/>
              </a:rPr>
            </a:br>
            <a:endParaRPr lang="en-US" sz="1400" dirty="0">
              <a:solidFill>
                <a:schemeClr val="bg1">
                  <a:lumMod val="75000"/>
                </a:schemeClr>
              </a:solidFill>
              <a:latin typeface="Courier New" panose="02070309020205020404" pitchFamily="49" charset="0"/>
              <a:cs typeface="Courier New" panose="02070309020205020404" pitchFamily="49" charset="0"/>
            </a:endParaRPr>
          </a:p>
          <a:p>
            <a:r>
              <a:rPr lang="en-US" sz="1400" dirty="0">
                <a:solidFill>
                  <a:schemeClr val="bg1">
                    <a:lumMod val="75000"/>
                  </a:schemeClr>
                </a:solidFill>
                <a:latin typeface="Courier New" panose="02070309020205020404" pitchFamily="49" charset="0"/>
                <a:cs typeface="Courier New" panose="02070309020205020404" pitchFamily="49" charset="0"/>
              </a:rPr>
              <a:t>Jenna Adams turned her head to the side and stared out of the window for a few moments before looking back at Brian Johnson. She put her purse on the bed next to her clothes and looked up at Brian Johnson. “Oh, please, Brian Johnson. You know exactly what she did. She was there for me when I needed her and she never left my side. She does not ever care about herself enough to let anyone else come between us.” Jenna Adams started to pack her clothes into her suitcase and continued, “I could not bear the thought of being without her, so I decided that maybe I should ask you to marry me. Maybe then we could be together forever.”</a:t>
            </a:r>
            <a:br>
              <a:rPr lang="en-US" sz="1400" dirty="0">
                <a:solidFill>
                  <a:schemeClr val="bg1">
                    <a:lumMod val="75000"/>
                  </a:schemeClr>
                </a:solidFill>
                <a:latin typeface="Courier New" panose="02070309020205020404" pitchFamily="49" charset="0"/>
                <a:cs typeface="Courier New" panose="02070309020205020404" pitchFamily="49" charset="0"/>
              </a:rPr>
            </a:br>
            <a:endParaRPr lang="en-US" sz="1400" dirty="0">
              <a:solidFill>
                <a:schemeClr val="bg1">
                  <a:lumMod val="75000"/>
                </a:schemeClr>
              </a:solidFill>
              <a:latin typeface="Courier New" panose="02070309020205020404" pitchFamily="49" charset="0"/>
              <a:cs typeface="Courier New" panose="02070309020205020404" pitchFamily="49" charset="0"/>
            </a:endParaRPr>
          </a:p>
          <a:p>
            <a:r>
              <a:rPr lang="en-US" sz="1400" dirty="0">
                <a:solidFill>
                  <a:schemeClr val="bg1">
                    <a:lumMod val="75000"/>
                  </a:schemeClr>
                </a:solidFill>
                <a:latin typeface="Courier New" panose="02070309020205020404" pitchFamily="49" charset="0"/>
                <a:cs typeface="Courier New" panose="02070309020205020404" pitchFamily="49" charset="0"/>
              </a:rPr>
              <a:t>Brian Johnson shook his head and sighed, sitting down on the bed beside her. He took a deep breath before asking, “What changed your mind?”</a:t>
            </a:r>
          </a:p>
          <a:p>
            <a:endParaRPr lang="en-US" sz="1400" dirty="0">
              <a:solidFill>
                <a:schemeClr val="bg1">
                  <a:lumMod val="75000"/>
                </a:schemeClr>
              </a:solidFill>
              <a:latin typeface="Courier New" panose="02070309020205020404" pitchFamily="49" charset="0"/>
              <a:cs typeface="Courier New" panose="02070309020205020404" pitchFamily="49" charset="0"/>
            </a:endParaRPr>
          </a:p>
          <a:p>
            <a:r>
              <a:rPr lang="en-US" sz="1400" dirty="0">
                <a:solidFill>
                  <a:schemeClr val="bg1">
                    <a:lumMod val="75000"/>
                  </a:schemeClr>
                </a:solidFill>
                <a:latin typeface="Courier New" panose="02070309020205020404" pitchFamily="49" charset="0"/>
                <a:cs typeface="Courier New" panose="02070309020205020404" pitchFamily="49" charset="0"/>
              </a:rPr>
              <a:t>Jenna Adams walked over to Brian Johnson and took his hand in hers. She smiled and said, “Well, I found out that you are moving away and that I would have to stay here alone.”</a:t>
            </a:r>
            <a:br>
              <a:rPr lang="en-US" sz="1400" dirty="0">
                <a:solidFill>
                  <a:schemeClr val="bg1">
                    <a:lumMod val="75000"/>
                  </a:schemeClr>
                </a:solidFill>
                <a:latin typeface="Courier New" panose="02070309020205020404" pitchFamily="49" charset="0"/>
                <a:cs typeface="Courier New" panose="02070309020205020404" pitchFamily="49" charset="0"/>
              </a:rPr>
            </a:br>
            <a:endParaRPr lang="en-US" sz="1400" dirty="0">
              <a:solidFill>
                <a:schemeClr val="bg1">
                  <a:lumMod val="75000"/>
                </a:schemeClr>
              </a:solidFill>
              <a:latin typeface="Courier New" panose="02070309020205020404" pitchFamily="49" charset="0"/>
              <a:cs typeface="Courier New" panose="02070309020205020404" pitchFamily="49" charset="0"/>
            </a:endParaRPr>
          </a:p>
          <a:p>
            <a:r>
              <a:rPr lang="en-US" sz="1400" dirty="0">
                <a:solidFill>
                  <a:schemeClr val="bg1">
                    <a:lumMod val="75000"/>
                  </a:schemeClr>
                </a:solidFill>
                <a:latin typeface="Courier New" panose="02070309020205020404" pitchFamily="49" charset="0"/>
                <a:cs typeface="Courier New" panose="02070309020205020404" pitchFamily="49" charset="0"/>
              </a:rPr>
              <a:t>Brian Johnson pulled his hand away from Jenna Adams’s hand. He put his face in his hands and sighed loudly. “Oh, Jenna Adams.”</a:t>
            </a:r>
            <a:br>
              <a:rPr lang="en-US" sz="1400" dirty="0">
                <a:solidFill>
                  <a:schemeClr val="bg1">
                    <a:lumMod val="75000"/>
                  </a:schemeClr>
                </a:solidFill>
                <a:latin typeface="Courier New" panose="02070309020205020404" pitchFamily="49" charset="0"/>
                <a:cs typeface="Courier New" panose="02070309020205020404" pitchFamily="49" charset="0"/>
              </a:rPr>
            </a:br>
            <a:endParaRPr lang="en-US" sz="1400" dirty="0">
              <a:solidFill>
                <a:schemeClr val="bg1">
                  <a:lumMod val="75000"/>
                </a:schemeClr>
              </a:solidFill>
              <a:latin typeface="Courier New" panose="02070309020205020404" pitchFamily="49" charset="0"/>
              <a:cs typeface="Courier New" panose="02070309020205020404" pitchFamily="49" charset="0"/>
            </a:endParaRPr>
          </a:p>
          <a:p>
            <a:r>
              <a:rPr lang="en-US" sz="1400" dirty="0">
                <a:solidFill>
                  <a:schemeClr val="bg1">
                    <a:lumMod val="75000"/>
                  </a:schemeClr>
                </a:solidFill>
                <a:latin typeface="Courier New" panose="02070309020205020404" pitchFamily="49" charset="0"/>
                <a:cs typeface="Courier New" panose="02070309020205020404" pitchFamily="49" charset="0"/>
              </a:rPr>
              <a:t>Jenna Adams moved her hand away from Brian Johnson’s and sat down on top of her suitcase. She looked at him and said, “Let me guess. You are having second thoughts about marrying me because you do not want to leave me behind?”</a:t>
            </a:r>
            <a:br>
              <a:rPr lang="en-US" sz="1400" dirty="0">
                <a:solidFill>
                  <a:schemeClr val="bg1">
                    <a:lumMod val="75000"/>
                  </a:schemeClr>
                </a:solidFill>
                <a:latin typeface="Courier New" panose="02070309020205020404" pitchFamily="49" charset="0"/>
                <a:cs typeface="Courier New" panose="02070309020205020404" pitchFamily="49" charset="0"/>
              </a:rPr>
            </a:br>
            <a:endParaRPr lang="en-US" sz="1400" dirty="0">
              <a:solidFill>
                <a:schemeClr val="bg1">
                  <a:lumMod val="75000"/>
                </a:schemeClr>
              </a:solidFill>
              <a:latin typeface="Courier New" panose="02070309020205020404" pitchFamily="49" charset="0"/>
              <a:cs typeface="Courier New" panose="02070309020205020404" pitchFamily="49" charset="0"/>
            </a:endParaRPr>
          </a:p>
          <a:p>
            <a:r>
              <a:rPr lang="en-US" sz="1400" dirty="0">
                <a:solidFill>
                  <a:schemeClr val="bg1">
                    <a:lumMod val="75000"/>
                  </a:schemeClr>
                </a:solidFill>
                <a:latin typeface="Courier New" panose="02070309020205020404" pitchFamily="49" charset="0"/>
                <a:cs typeface="Courier New" panose="02070309020205020404" pitchFamily="49" charset="0"/>
              </a:rPr>
              <a:t>Brian Johnson looked up at Jenna Adams and said, “I have not changed my mind about wanting to marry you. I was never able to tell you this before, but I am still in love with Teresa Campbell.”</a:t>
            </a:r>
          </a:p>
          <a:p>
            <a:endParaRPr lang="en-US" sz="1400" dirty="0">
              <a:solidFill>
                <a:schemeClr val="bg1">
                  <a:lumMod val="75000"/>
                </a:schemeClr>
              </a:solidFill>
              <a:latin typeface="Courier New" panose="02070309020205020404" pitchFamily="49" charset="0"/>
              <a:cs typeface="Courier New" panose="02070309020205020404" pitchFamily="49" charset="0"/>
            </a:endParaRPr>
          </a:p>
          <a:p>
            <a:r>
              <a:rPr lang="en-US" sz="1400" dirty="0">
                <a:solidFill>
                  <a:schemeClr val="bg1">
                    <a:lumMod val="75000"/>
                  </a:schemeClr>
                </a:solidFill>
                <a:latin typeface="Courier New" panose="02070309020205020404" pitchFamily="49" charset="0"/>
                <a:cs typeface="Courier New" panose="02070309020205020404" pitchFamily="49" charset="0"/>
              </a:rPr>
              <a:t>Jenna Adams started crying as she stood up and faced Brian Johnson. She said, “You were never supposed to love me. I was supposed to be the girl that you moved on from. You and I were just going to be friends who were dating long enough so that our parents would not force us to break up.”</a:t>
            </a:r>
            <a:br>
              <a:rPr lang="en-US" sz="1400" dirty="0">
                <a:solidFill>
                  <a:schemeClr val="bg1">
                    <a:lumMod val="75000"/>
                  </a:schemeClr>
                </a:solidFill>
                <a:latin typeface="Courier New" panose="02070309020205020404" pitchFamily="49" charset="0"/>
                <a:cs typeface="Courier New" panose="02070309020205020404" pitchFamily="49" charset="0"/>
              </a:rPr>
            </a:br>
            <a:endParaRPr lang="en-US" sz="1400" dirty="0">
              <a:solidFill>
                <a:schemeClr val="bg1">
                  <a:lumMod val="75000"/>
                </a:schemeClr>
              </a:solidFill>
              <a:latin typeface="Courier New" panose="02070309020205020404" pitchFamily="49" charset="0"/>
              <a:cs typeface="Courier New" panose="02070309020205020404" pitchFamily="49" charset="0"/>
            </a:endParaRPr>
          </a:p>
          <a:p>
            <a:r>
              <a:rPr lang="en-US" sz="1400" dirty="0">
                <a:solidFill>
                  <a:schemeClr val="bg1">
                    <a:lumMod val="75000"/>
                  </a:schemeClr>
                </a:solidFill>
                <a:latin typeface="Courier New" panose="02070309020205020404" pitchFamily="49" charset="0"/>
                <a:cs typeface="Courier New" panose="02070309020205020404" pitchFamily="49" charset="0"/>
              </a:rPr>
              <a:t>Brian Johnson started to shake his head and said, “That is not true. I never set you up to be a placeholder for Teresa Campbell. At the beginning of our relationship, I was just going along with it because my friends and family told me that it was what a good boyfriend does. But the more I got to know you, the more I realized that I really loved you.”</a:t>
            </a:r>
            <a:br>
              <a:rPr lang="en-US" sz="1400" dirty="0">
                <a:solidFill>
                  <a:schemeClr val="bg1">
                    <a:lumMod val="75000"/>
                  </a:schemeClr>
                </a:solidFill>
                <a:latin typeface="Courier New" panose="02070309020205020404" pitchFamily="49" charset="0"/>
                <a:cs typeface="Courier New" panose="02070309020205020404" pitchFamily="49" charset="0"/>
              </a:rPr>
            </a:br>
            <a:endParaRPr lang="en-US" sz="1400" dirty="0">
              <a:solidFill>
                <a:schemeClr val="bg1">
                  <a:lumMod val="75000"/>
                </a:schemeClr>
              </a:solidFill>
              <a:latin typeface="Courier New" panose="02070309020205020404" pitchFamily="49" charset="0"/>
              <a:cs typeface="Courier New" panose="02070309020205020404" pitchFamily="49" charset="0"/>
            </a:endParaRPr>
          </a:p>
          <a:p>
            <a:r>
              <a:rPr lang="en-US" sz="1400" dirty="0">
                <a:solidFill>
                  <a:schemeClr val="bg1">
                    <a:lumMod val="75000"/>
                  </a:schemeClr>
                </a:solidFill>
                <a:latin typeface="Courier New" panose="02070309020205020404" pitchFamily="49" charset="0"/>
                <a:cs typeface="Courier New" panose="02070309020205020404" pitchFamily="49" charset="0"/>
              </a:rPr>
              <a:t>Jenna Adams shook her head and said, “You do not love me. You are just moving on from Teresa Campbell to someone else who you will one day realize that you love more than me.”</a:t>
            </a:r>
            <a:br>
              <a:rPr lang="en-US" sz="1400" dirty="0">
                <a:solidFill>
                  <a:schemeClr val="bg1">
                    <a:lumMod val="75000"/>
                  </a:schemeClr>
                </a:solidFill>
                <a:latin typeface="Courier New" panose="02070309020205020404" pitchFamily="49" charset="0"/>
                <a:cs typeface="Courier New" panose="02070309020205020404" pitchFamily="49" charset="0"/>
              </a:rPr>
            </a:br>
            <a:endParaRPr lang="en-US" sz="1400" dirty="0">
              <a:solidFill>
                <a:schemeClr val="bg1">
                  <a:lumMod val="75000"/>
                </a:schemeClr>
              </a:solidFill>
              <a:latin typeface="Courier New" panose="02070309020205020404" pitchFamily="49" charset="0"/>
              <a:cs typeface="Courier New" panose="02070309020205020404" pitchFamily="49" charset="0"/>
            </a:endParaRPr>
          </a:p>
          <a:p>
            <a:r>
              <a:rPr lang="en-US" sz="1400" dirty="0">
                <a:solidFill>
                  <a:schemeClr val="bg1">
                    <a:lumMod val="75000"/>
                  </a:schemeClr>
                </a:solidFill>
                <a:latin typeface="Courier New" panose="02070309020205020404" pitchFamily="49" charset="0"/>
                <a:cs typeface="Courier New" panose="02070309020205020404" pitchFamily="49" charset="0"/>
              </a:rPr>
              <a:t>Jenna Adams continued to break down in tears. Brian Johnson then said, “I am sorry that I did not tell you how I felt about you earlier. I did not know that it was possible to love someone so much until I met you.”</a:t>
            </a:r>
            <a:br>
              <a:rPr lang="en-US" sz="1400" dirty="0">
                <a:solidFill>
                  <a:schemeClr val="bg1">
                    <a:lumMod val="75000"/>
                  </a:schemeClr>
                </a:solidFill>
                <a:latin typeface="Courier New" panose="02070309020205020404" pitchFamily="49" charset="0"/>
                <a:cs typeface="Courier New" panose="02070309020205020404" pitchFamily="49" charset="0"/>
              </a:rPr>
            </a:br>
            <a:endParaRPr lang="en-US" sz="1400" dirty="0">
              <a:solidFill>
                <a:schemeClr val="bg1">
                  <a:lumMod val="75000"/>
                </a:schemeClr>
              </a:solidFill>
              <a:latin typeface="Courier New" panose="02070309020205020404" pitchFamily="49" charset="0"/>
              <a:cs typeface="Courier New" panose="02070309020205020404" pitchFamily="49" charset="0"/>
            </a:endParaRPr>
          </a:p>
          <a:p>
            <a:r>
              <a:rPr lang="en-US" sz="1400" dirty="0">
                <a:solidFill>
                  <a:schemeClr val="bg1">
                    <a:lumMod val="75000"/>
                  </a:schemeClr>
                </a:solidFill>
                <a:latin typeface="Courier New" panose="02070309020205020404" pitchFamily="49" charset="0"/>
                <a:cs typeface="Courier New" panose="02070309020205020404" pitchFamily="49" charset="0"/>
              </a:rPr>
              <a:t>Jenna Adams said, “You broke my heart. There is no way that I am moving to New York and leaving my family and friends for a guy who has moved on from me so easily. I am going home to Chicago tonight and then I am moving back home in the morning.”</a:t>
            </a:r>
            <a:br>
              <a:rPr lang="en-US" sz="1400" dirty="0">
                <a:solidFill>
                  <a:schemeClr val="bg1">
                    <a:lumMod val="75000"/>
                  </a:schemeClr>
                </a:solidFill>
                <a:latin typeface="Courier New" panose="02070309020205020404" pitchFamily="49" charset="0"/>
                <a:cs typeface="Courier New" panose="02070309020205020404" pitchFamily="49" charset="0"/>
              </a:rPr>
            </a:br>
            <a:endParaRPr lang="en-US" sz="1400" dirty="0">
              <a:solidFill>
                <a:schemeClr val="bg1">
                  <a:lumMod val="75000"/>
                </a:schemeClr>
              </a:solidFill>
              <a:latin typeface="Courier New" panose="02070309020205020404" pitchFamily="49" charset="0"/>
              <a:cs typeface="Courier New" panose="02070309020205020404" pitchFamily="49" charset="0"/>
            </a:endParaRPr>
          </a:p>
          <a:p>
            <a:r>
              <a:rPr lang="en-US" sz="1400" dirty="0">
                <a:solidFill>
                  <a:schemeClr val="bg1">
                    <a:lumMod val="75000"/>
                  </a:schemeClr>
                </a:solidFill>
                <a:latin typeface="Courier New" panose="02070309020205020404" pitchFamily="49" charset="0"/>
                <a:cs typeface="Courier New" panose="02070309020205020404" pitchFamily="49" charset="0"/>
              </a:rPr>
              <a:t>She then started to walk away, but Brian Johnson said, “Don’t leave like this. Talk with me and see if we can figure something out.” He grabbed her arm and said, “I still love you. I want to be with you forever.”</a:t>
            </a:r>
            <a:br>
              <a:rPr lang="en-US" sz="1400" dirty="0">
                <a:solidFill>
                  <a:schemeClr val="bg1">
                    <a:lumMod val="75000"/>
                  </a:schemeClr>
                </a:solidFill>
                <a:latin typeface="Courier New" panose="02070309020205020404" pitchFamily="49" charset="0"/>
                <a:cs typeface="Courier New" panose="02070309020205020404" pitchFamily="49" charset="0"/>
              </a:rPr>
            </a:br>
            <a:endParaRPr lang="en-US" sz="1400" dirty="0">
              <a:solidFill>
                <a:schemeClr val="bg1">
                  <a:lumMod val="75000"/>
                </a:schemeClr>
              </a:solidFill>
              <a:latin typeface="Courier New" panose="02070309020205020404" pitchFamily="49" charset="0"/>
              <a:cs typeface="Courier New" panose="02070309020205020404" pitchFamily="49" charset="0"/>
            </a:endParaRPr>
          </a:p>
          <a:p>
            <a:r>
              <a:rPr lang="en-US" sz="1400" dirty="0">
                <a:solidFill>
                  <a:schemeClr val="bg1">
                    <a:lumMod val="75000"/>
                  </a:schemeClr>
                </a:solidFill>
                <a:latin typeface="Courier New" panose="02070309020205020404" pitchFamily="49" charset="0"/>
                <a:cs typeface="Courier New" panose="02070309020205020404" pitchFamily="49" charset="0"/>
              </a:rPr>
              <a:t>Jenna Adams looked at him and said, “You don’t know what you are saying. You don’t know how it feels to have your heart broken by the man that you thought was the love of your life. You are taking a chance on Teresa Campbell and I do not blame you for it. I still love you, but I just cannot trust your promises anymore.”</a:t>
            </a:r>
          </a:p>
          <a:p>
            <a:endParaRPr lang="en-US" sz="1400" dirty="0">
              <a:solidFill>
                <a:schemeClr val="bg1">
                  <a:lumMod val="75000"/>
                </a:schemeClr>
              </a:solidFill>
              <a:latin typeface="Courier New" panose="02070309020205020404" pitchFamily="49" charset="0"/>
              <a:cs typeface="Courier New" panose="02070309020205020404" pitchFamily="49" charset="0"/>
            </a:endParaRPr>
          </a:p>
          <a:p>
            <a:r>
              <a:rPr lang="en-US" sz="1400" dirty="0">
                <a:solidFill>
                  <a:schemeClr val="bg1">
                    <a:lumMod val="75000"/>
                  </a:schemeClr>
                </a:solidFill>
                <a:latin typeface="Courier New" panose="02070309020205020404" pitchFamily="49" charset="0"/>
                <a:cs typeface="Courier New" panose="02070309020205020404" pitchFamily="49" charset="0"/>
              </a:rPr>
              <a:t>Brian Johnson said, “I don’t know what else I can do to prove how much I love you. All I know is that all this talk about me loving Teresa Campbell does not feel right. Teresa Campbell admitted that she only had sex with me because she was so drunk and you and I stopped talking. She told me that it was a mistake and that she still loved her other boyfriend, Jeff. She confessed to me that she was trying to use me as a way of getting over Jeff, but that she still loves him.”</a:t>
            </a:r>
          </a:p>
          <a:p>
            <a:endParaRPr lang="en-US" sz="1400" dirty="0">
              <a:solidFill>
                <a:schemeClr val="bg1">
                  <a:lumMod val="75000"/>
                </a:schemeClr>
              </a:solidFill>
              <a:latin typeface="Courier New" panose="02070309020205020404" pitchFamily="49" charset="0"/>
              <a:cs typeface="Courier New" panose="02070309020205020404" pitchFamily="49" charset="0"/>
            </a:endParaRPr>
          </a:p>
          <a:p>
            <a:r>
              <a:rPr lang="en-US" sz="1400" dirty="0">
                <a:solidFill>
                  <a:schemeClr val="bg1">
                    <a:lumMod val="75000"/>
                  </a:schemeClr>
                </a:solidFill>
                <a:latin typeface="Courier New" panose="02070309020205020404" pitchFamily="49" charset="0"/>
                <a:cs typeface="Courier New" panose="02070309020205020404" pitchFamily="49" charset="0"/>
              </a:rPr>
              <a:t>Jenna Adams then responded, “What about the conversations that you two had about me? What about those conversations? Teresa Campbell admitted to you that she had feelings for me and then said that she wanted to get together with you again.” Jenna Adams then fell on Brian Johnson. She hugged him tight and said, “Tell me that you still love me and that our marriage is not over. Tell me that we can still be together!” Brian Johnson did not say a word. He hugged her back and said, “I don’t know what to do. I am so confused about everything that has happened between us and Teresa Campbell.”</a:t>
            </a:r>
          </a:p>
          <a:p>
            <a:endParaRPr lang="en-US" sz="1400" dirty="0">
              <a:solidFill>
                <a:schemeClr val="bg1">
                  <a:lumMod val="75000"/>
                </a:schemeClr>
              </a:solidFill>
              <a:latin typeface="Courier New" panose="02070309020205020404" pitchFamily="49" charset="0"/>
              <a:cs typeface="Courier New" panose="02070309020205020404" pitchFamily="49" charset="0"/>
            </a:endParaRPr>
          </a:p>
          <a:p>
            <a:r>
              <a:rPr lang="en-US" sz="1400" dirty="0">
                <a:solidFill>
                  <a:schemeClr val="bg1">
                    <a:lumMod val="75000"/>
                  </a:schemeClr>
                </a:solidFill>
                <a:latin typeface="Courier New" panose="02070309020205020404" pitchFamily="49" charset="0"/>
                <a:cs typeface="Courier New" panose="02070309020205020404" pitchFamily="49" charset="0"/>
              </a:rPr>
              <a:t>Jenna Adams then said, </a:t>
            </a:r>
            <a:r>
              <a:rPr lang="en-US" sz="1400" dirty="0">
                <a:latin typeface="Courier New" panose="02070309020205020404" pitchFamily="49" charset="0"/>
                <a:cs typeface="Courier New" panose="02070309020205020404" pitchFamily="49" charset="0"/>
              </a:rPr>
              <a:t>“You still love her! You have no choice but to admit it! </a:t>
            </a:r>
            <a:r>
              <a:rPr lang="en-US" sz="1400" b="1" dirty="0">
                <a:latin typeface="Courier New" panose="02070309020205020404" pitchFamily="49" charset="0"/>
                <a:cs typeface="Courier New" panose="02070309020205020404" pitchFamily="49" charset="0"/>
              </a:rPr>
              <a:t>I overheard the conversations that you had with Teresa Campbell </a:t>
            </a:r>
            <a:r>
              <a:rPr lang="en-US" sz="1400" dirty="0">
                <a:latin typeface="Courier New" panose="02070309020205020404" pitchFamily="49" charset="0"/>
                <a:cs typeface="Courier New" panose="02070309020205020404" pitchFamily="49" charset="0"/>
              </a:rPr>
              <a:t>and you were always talking about how things between us were so complicated, and how she was the one who got away.”</a:t>
            </a:r>
            <a:r>
              <a:rPr lang="en-US" sz="1400" b="1" dirty="0">
                <a:latin typeface="Courier New" panose="02070309020205020404" pitchFamily="49" charset="0"/>
                <a:cs typeface="Courier New" panose="02070309020205020404" pitchFamily="49" charset="0"/>
              </a:rPr>
              <a:t> </a:t>
            </a:r>
            <a:r>
              <a:rPr lang="en-US" sz="1400" dirty="0">
                <a:solidFill>
                  <a:schemeClr val="bg1">
                    <a:lumMod val="75000"/>
                  </a:schemeClr>
                </a:solidFill>
                <a:latin typeface="Courier New" panose="02070309020205020404" pitchFamily="49" charset="0"/>
                <a:cs typeface="Courier New" panose="02070309020205020404" pitchFamily="49" charset="0"/>
              </a:rPr>
              <a:t>Jenna Adams then said, “I am so sick of hearing these two people talk about me. I am sick of this relationship and I want out of this whole thing. I want out now!” Jenna Adams then said, “Brian Johnson, I want a divorce.” Jenna Adams then broke down into tears. She was devastated by what had happened between her and Brian Johnson. She wanted him to take her back, but she knew that he would not do it and that she would have to move on with her life.</a:t>
            </a:r>
          </a:p>
          <a:p>
            <a:endParaRPr lang="en-US" sz="1400" dirty="0">
              <a:solidFill>
                <a:schemeClr val="bg1">
                  <a:lumMod val="75000"/>
                </a:schemeClr>
              </a:solidFill>
              <a:latin typeface="Courier New" panose="02070309020205020404" pitchFamily="49" charset="0"/>
              <a:cs typeface="Courier New" panose="02070309020205020404" pitchFamily="49" charset="0"/>
            </a:endParaRPr>
          </a:p>
          <a:p>
            <a:r>
              <a:rPr lang="en-US" sz="1400" dirty="0">
                <a:solidFill>
                  <a:schemeClr val="bg1">
                    <a:lumMod val="75000"/>
                  </a:schemeClr>
                </a:solidFill>
                <a:latin typeface="Courier New" panose="02070309020205020404" pitchFamily="49" charset="0"/>
                <a:cs typeface="Courier New" panose="02070309020205020404" pitchFamily="49" charset="0"/>
              </a:rPr>
              <a:t>Brian Johnson looked at her and said, “Oh </a:t>
            </a:r>
            <a:r>
              <a:rPr lang="en-US" sz="1400" dirty="0">
                <a:latin typeface="Courier New" panose="02070309020205020404" pitchFamily="49" charset="0"/>
                <a:cs typeface="Courier New" panose="02070309020205020404" pitchFamily="49" charset="0"/>
              </a:rPr>
              <a:t>Jenna Adams, I love you. I want you in my life forever. But </a:t>
            </a:r>
            <a:r>
              <a:rPr lang="en-US" sz="1400" b="1" dirty="0">
                <a:latin typeface="Courier New" panose="02070309020205020404" pitchFamily="49" charset="0"/>
                <a:cs typeface="Courier New" panose="02070309020205020404" pitchFamily="49" charset="0"/>
              </a:rPr>
              <a:t>I am confused about how I feel towards you and Teresa Campbell.</a:t>
            </a:r>
            <a:r>
              <a:rPr lang="en-US" sz="1400" dirty="0">
                <a:solidFill>
                  <a:schemeClr val="bg1">
                    <a:lumMod val="75000"/>
                  </a:schemeClr>
                </a:solidFill>
                <a:latin typeface="Courier New" panose="02070309020205020404" pitchFamily="49" charset="0"/>
                <a:cs typeface="Courier New" panose="02070309020205020404" pitchFamily="49" charset="0"/>
              </a:rPr>
              <a:t> You are the only woman that has ever meant anything to me in my whole life and Teresa Campbell is the only woman who broke my heart. I want to tell her that I will never talk to her again, but I don’t know if she will accept my offer. I don’t know how things between us will work out. I am sorry that things had gone this way for you and for me. You have been a major part of my life and I can’t imagine going on without you. Please, Jenna Adams, forgive me and take me back.” Brian Johnson then put his arms around Jenna Adams in a tight hug and cried on her shoulder. She needed to know whether or not he was telling the truth.</a:t>
            </a:r>
          </a:p>
          <a:p>
            <a:endParaRPr lang="en-US" sz="1400" dirty="0">
              <a:solidFill>
                <a:schemeClr val="bg1">
                  <a:lumMod val="75000"/>
                </a:schemeClr>
              </a:solidFill>
              <a:latin typeface="Courier New" panose="02070309020205020404" pitchFamily="49" charset="0"/>
              <a:cs typeface="Courier New" panose="02070309020205020404" pitchFamily="49" charset="0"/>
            </a:endParaRPr>
          </a:p>
          <a:p>
            <a:r>
              <a:rPr lang="en-US" sz="1400" dirty="0">
                <a:solidFill>
                  <a:schemeClr val="bg1">
                    <a:lumMod val="75000"/>
                  </a:schemeClr>
                </a:solidFill>
                <a:latin typeface="Courier New" panose="02070309020205020404" pitchFamily="49" charset="0"/>
                <a:cs typeface="Courier New" panose="02070309020205020404" pitchFamily="49" charset="0"/>
              </a:rPr>
              <a:t>Jenna Adams pulled away from him and said, “Brian Johnson, I don’t believe you. If you did really love me as you said, then how could you cheat on me with your ex-girlfriend? Are those not evidence enough that you do not love me? You said that you still have feelings for her, but I am the only woman that is supposed to be in your life. You should have chosen me right from the start if you really wanted to be with me forever. </a:t>
            </a:r>
            <a:r>
              <a:rPr lang="en-US" sz="1400" dirty="0">
                <a:latin typeface="Courier New" panose="02070309020205020404" pitchFamily="49" charset="0"/>
                <a:cs typeface="Courier New" panose="02070309020205020404" pitchFamily="49" charset="0"/>
              </a:rPr>
              <a:t>Now it is too late.</a:t>
            </a:r>
            <a:r>
              <a:rPr lang="en-US" sz="1400" dirty="0">
                <a:solidFill>
                  <a:schemeClr val="bg1">
                    <a:lumMod val="75000"/>
                  </a:schemeClr>
                </a:solidFill>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It would be best for us if we decided to go our separate ways </a:t>
            </a:r>
            <a:r>
              <a:rPr lang="en-US" sz="1400" dirty="0">
                <a:latin typeface="Courier New" panose="02070309020205020404" pitchFamily="49" charset="0"/>
                <a:cs typeface="Courier New" panose="02070309020205020404" pitchFamily="49" charset="0"/>
              </a:rPr>
              <a:t>and forget about each other. </a:t>
            </a:r>
            <a:r>
              <a:rPr lang="en-US" sz="1400" dirty="0">
                <a:solidFill>
                  <a:schemeClr val="bg1">
                    <a:lumMod val="75000"/>
                  </a:schemeClr>
                </a:solidFill>
                <a:latin typeface="Courier New" panose="02070309020205020404" pitchFamily="49" charset="0"/>
                <a:cs typeface="Courier New" panose="02070309020205020404" pitchFamily="49" charset="0"/>
              </a:rPr>
              <a:t>Being alone is better than being with someone who doesn’t truly love you, don’t you agree?” Jenna Adams then walked over to her discarded engagement ring and picked it up. She said, “I don’t want this thing anymore so I am going to throw it out.”</a:t>
            </a:r>
          </a:p>
          <a:p>
            <a:endParaRPr lang="en-US" sz="1400" dirty="0">
              <a:solidFill>
                <a:schemeClr val="bg1">
                  <a:lumMod val="75000"/>
                </a:schemeClr>
              </a:solidFill>
              <a:latin typeface="Courier New" panose="02070309020205020404" pitchFamily="49" charset="0"/>
              <a:cs typeface="Courier New" panose="02070309020205020404" pitchFamily="49" charset="0"/>
            </a:endParaRPr>
          </a:p>
          <a:p>
            <a:r>
              <a:rPr lang="en-US" sz="1400" dirty="0">
                <a:solidFill>
                  <a:schemeClr val="bg1">
                    <a:lumMod val="75000"/>
                  </a:schemeClr>
                </a:solidFill>
                <a:latin typeface="Courier New" panose="02070309020205020404" pitchFamily="49" charset="0"/>
                <a:cs typeface="Courier New" panose="02070309020205020404" pitchFamily="49" charset="0"/>
              </a:rPr>
              <a:t>Jenna Adams then threw the ring into the fire pit that was in their backyard. She left Brian Johnson standing there in shock. As Jenna Adams was driving home during a torrential downpour, she felt a great sense of relief that she had thrown away her engagement ring because it meant that she would never have to see Brian Johnson again.</a:t>
            </a:r>
          </a:p>
          <a:p>
            <a:endParaRPr lang="en-US" sz="1400" dirty="0">
              <a:solidFill>
                <a:schemeClr val="bg1">
                  <a:lumMod val="75000"/>
                </a:schemeClr>
              </a:solidFill>
              <a:latin typeface="Courier New" panose="02070309020205020404" pitchFamily="49" charset="0"/>
              <a:cs typeface="Courier New" panose="02070309020205020404" pitchFamily="49" charset="0"/>
            </a:endParaRPr>
          </a:p>
          <a:p>
            <a:r>
              <a:rPr lang="en-US" sz="1400" dirty="0">
                <a:solidFill>
                  <a:schemeClr val="bg1">
                    <a:lumMod val="75000"/>
                  </a:schemeClr>
                </a:solidFill>
                <a:latin typeface="Courier New" panose="02070309020205020404" pitchFamily="49" charset="0"/>
                <a:cs typeface="Courier New" panose="02070309020205020404" pitchFamily="49" charset="0"/>
              </a:rPr>
              <a:t>Jenna Adams pulled up into the driveway of her home and got out of the car. She went into her house and started walking over to the fireplace, where the rest of her belongings were thrown out. Jenna Adams noticed that the fireplace was already lit and had burned down to a small pile of ashes. She threw away her old photo albums, all of her jewelry and perfumes, and everything else that reminded her of Brian Johnson. She threw them all into the fire pit too. Everything that was left in her house was then thrown into the fireplace.</a:t>
            </a:r>
            <a:br>
              <a:rPr lang="en-US" sz="1400" dirty="0">
                <a:solidFill>
                  <a:schemeClr val="bg1">
                    <a:lumMod val="75000"/>
                  </a:schemeClr>
                </a:solidFill>
                <a:latin typeface="Courier New" panose="02070309020205020404" pitchFamily="49" charset="0"/>
                <a:cs typeface="Courier New" panose="02070309020205020404" pitchFamily="49" charset="0"/>
              </a:rPr>
            </a:br>
            <a:endParaRPr lang="en-US" sz="1400" dirty="0">
              <a:solidFill>
                <a:schemeClr val="bg1">
                  <a:lumMod val="75000"/>
                </a:schemeClr>
              </a:solidFill>
              <a:latin typeface="Courier New" panose="02070309020205020404" pitchFamily="49" charset="0"/>
              <a:cs typeface="Courier New" panose="02070309020205020404" pitchFamily="49" charset="0"/>
            </a:endParaRPr>
          </a:p>
          <a:p>
            <a:r>
              <a:rPr lang="en-US" sz="1400" dirty="0">
                <a:solidFill>
                  <a:schemeClr val="bg1">
                    <a:lumMod val="75000"/>
                  </a:schemeClr>
                </a:solidFill>
                <a:latin typeface="Courier New" panose="02070309020205020404" pitchFamily="49" charset="0"/>
                <a:cs typeface="Courier New" panose="02070309020205020404" pitchFamily="49" charset="0"/>
              </a:rPr>
              <a:t>The next morning, Jenna Adams walked into her bedroom where all she could see were ashes on the floor from the fire that she had started the previous evening. She sat down on her bed and looked at everything that was left out of what was once her life with Brian Johnson. Jenna Adams opened up a drawer and found a small notebook and an old photo album. She took out the photo album to see what he was doing now. Jenna Adams opened up the photo album and found out that Brian Johnson had moved on with his life and wasn’t thinking about her anymore.</a:t>
            </a:r>
          </a:p>
          <a:p>
            <a:endParaRPr lang="en-US" sz="1400" dirty="0">
              <a:solidFill>
                <a:schemeClr val="bg1">
                  <a:lumMod val="75000"/>
                </a:schemeClr>
              </a:solidFill>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p:txBody>
      </p:sp>
      <p:sp>
        <p:nvSpPr>
          <p:cNvPr id="10" name="Rounded Rectangle 9">
            <a:extLst>
              <a:ext uri="{FF2B5EF4-FFF2-40B4-BE49-F238E27FC236}">
                <a16:creationId xmlns:a16="http://schemas.microsoft.com/office/drawing/2014/main" id="{3B6F2365-A2EF-BA11-FC3B-BD1D2E3755A1}"/>
              </a:ext>
            </a:extLst>
          </p:cNvPr>
          <p:cNvSpPr/>
          <p:nvPr/>
        </p:nvSpPr>
        <p:spPr>
          <a:xfrm>
            <a:off x="246952" y="1122550"/>
            <a:ext cx="5849048" cy="5693866"/>
          </a:xfrm>
          <a:prstGeom prst="roundRect">
            <a:avLst>
              <a:gd name="adj" fmla="val 1999"/>
            </a:avLst>
          </a:prstGeom>
          <a:solidFill>
            <a:schemeClr val="bg1">
              <a:alpha val="21961"/>
            </a:schemeClr>
          </a:solidFill>
          <a:ln w="38100">
            <a:solidFill>
              <a:srgbClr val="4371C5"/>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a:p>
        </p:txBody>
      </p:sp>
      <p:sp>
        <p:nvSpPr>
          <p:cNvPr id="9" name="TextBox 8">
            <a:extLst>
              <a:ext uri="{FF2B5EF4-FFF2-40B4-BE49-F238E27FC236}">
                <a16:creationId xmlns:a16="http://schemas.microsoft.com/office/drawing/2014/main" id="{2C4D9F69-B3A2-8EA5-A83D-A61C7CD18007}"/>
              </a:ext>
            </a:extLst>
          </p:cNvPr>
          <p:cNvSpPr txBox="1"/>
          <p:nvPr/>
        </p:nvSpPr>
        <p:spPr>
          <a:xfrm>
            <a:off x="203284" y="1163001"/>
            <a:ext cx="5981854" cy="5909310"/>
          </a:xfrm>
          <a:prstGeom prst="rect">
            <a:avLst/>
          </a:prstGeom>
          <a:noFill/>
        </p:spPr>
        <p:txBody>
          <a:bodyPr wrap="square" rtlCol="0">
            <a:spAutoFit/>
          </a:bodyPr>
          <a:lstStyle/>
          <a:p>
            <a:pPr marL="342900" lvl="1" indent="-342900" algn="ctr">
              <a:buAutoNum type="arabicPeriod"/>
            </a:pPr>
            <a:endParaRPr lang="en-US" sz="1400" dirty="0">
              <a:solidFill>
                <a:schemeClr val="bg1">
                  <a:lumMod val="75000"/>
                </a:schemeClr>
              </a:solidFill>
              <a:latin typeface="Courier New" panose="02070309020205020404" pitchFamily="49" charset="0"/>
              <a:cs typeface="Courier New" panose="02070309020205020404" pitchFamily="49" charset="0"/>
            </a:endParaRPr>
          </a:p>
          <a:p>
            <a:pPr marL="342900" lvl="1" indent="-342900">
              <a:buAutoNum type="arabicPeriod"/>
            </a:pPr>
            <a:r>
              <a:rPr lang="en-US" sz="1400" dirty="0">
                <a:solidFill>
                  <a:schemeClr val="bg1">
                    <a:lumMod val="75000"/>
                  </a:schemeClr>
                </a:solidFill>
                <a:latin typeface="Courier New" panose="02070309020205020404" pitchFamily="49" charset="0"/>
                <a:cs typeface="Courier New" panose="02070309020205020404" pitchFamily="49" charset="0"/>
              </a:rPr>
              <a:t>Jenna meets Brian and immediately feels drawn to him. </a:t>
            </a:r>
          </a:p>
          <a:p>
            <a:pPr marL="800100" lvl="2" indent="-342900">
              <a:buAutoNum type="alphaLcPeriod"/>
            </a:pPr>
            <a:r>
              <a:rPr lang="en-US" sz="1400" b="1" dirty="0">
                <a:latin typeface="Courier New" panose="02070309020205020404" pitchFamily="49" charset="0"/>
                <a:cs typeface="Courier New" panose="02070309020205020404" pitchFamily="49" charset="0"/>
              </a:rPr>
              <a:t>Jenna meets Brian </a:t>
            </a:r>
            <a:r>
              <a:rPr lang="en-US" sz="1400" dirty="0">
                <a:latin typeface="Courier New" panose="02070309020205020404" pitchFamily="49" charset="0"/>
                <a:cs typeface="Courier New" panose="02070309020205020404" pitchFamily="49" charset="0"/>
              </a:rPr>
              <a:t>and feels an </a:t>
            </a:r>
            <a:r>
              <a:rPr lang="en-US" sz="1400" b="1" dirty="0">
                <a:latin typeface="Courier New" panose="02070309020205020404" pitchFamily="49" charset="0"/>
                <a:cs typeface="Courier New" panose="02070309020205020404" pitchFamily="49" charset="0"/>
              </a:rPr>
              <a:t>instant connection</a:t>
            </a:r>
            <a:r>
              <a:rPr lang="en-US" sz="1400" dirty="0">
                <a:latin typeface="Courier New" panose="02070309020205020404" pitchFamily="49" charset="0"/>
                <a:cs typeface="Courier New" panose="02070309020205020404" pitchFamily="49" charset="0"/>
              </a:rPr>
              <a:t> to him.</a:t>
            </a:r>
          </a:p>
          <a:p>
            <a:pPr marL="800100" lvl="2" indent="-342900">
              <a:buAutoNum type="alphaLcPeriod" startAt="2"/>
            </a:pPr>
            <a:r>
              <a:rPr lang="en-US" sz="1400" dirty="0">
                <a:solidFill>
                  <a:schemeClr val="bg1">
                    <a:lumMod val="75000"/>
                  </a:schemeClr>
                </a:solidFill>
                <a:latin typeface="Courier New" panose="02070309020205020404" pitchFamily="49" charset="0"/>
                <a:cs typeface="Courier New" panose="02070309020205020404" pitchFamily="49" charset="0"/>
              </a:rPr>
              <a:t>The two start dating and Jenna begins to fall in love. </a:t>
            </a:r>
          </a:p>
          <a:p>
            <a:pPr marL="800100" lvl="2" indent="-342900">
              <a:buAutoNum type="alphaLcPeriod" startAt="2"/>
            </a:pPr>
            <a:endParaRPr lang="en-US" sz="1400" dirty="0">
              <a:solidFill>
                <a:schemeClr val="bg1">
                  <a:lumMod val="75000"/>
                </a:schemeClr>
              </a:solidFill>
              <a:latin typeface="Courier New" panose="02070309020205020404" pitchFamily="49" charset="0"/>
              <a:cs typeface="Courier New" panose="02070309020205020404" pitchFamily="49" charset="0"/>
            </a:endParaRPr>
          </a:p>
          <a:p>
            <a:pPr marL="342900" lvl="1" indent="-342900">
              <a:buAutoNum type="arabicPeriod"/>
            </a:pPr>
            <a:r>
              <a:rPr lang="en-US" sz="1400" dirty="0">
                <a:solidFill>
                  <a:schemeClr val="bg1">
                    <a:lumMod val="75000"/>
                  </a:schemeClr>
                </a:solidFill>
                <a:latin typeface="Courier New" panose="02070309020205020404" pitchFamily="49" charset="0"/>
                <a:cs typeface="Courier New" panose="02070309020205020404" pitchFamily="49" charset="0"/>
              </a:rPr>
              <a:t>Jenna starts to think marriage isn’t so bad after all when Brian seems like the perfect man for her.  </a:t>
            </a:r>
          </a:p>
          <a:p>
            <a:pPr marL="800100" lvl="2" indent="-342900">
              <a:buFont typeface="+mj-lt"/>
              <a:buAutoNum type="alphaLcPeriod"/>
            </a:pPr>
            <a:r>
              <a:rPr lang="en-US" sz="1400" dirty="0">
                <a:solidFill>
                  <a:schemeClr val="bg1">
                    <a:lumMod val="75000"/>
                  </a:schemeClr>
                </a:solidFill>
                <a:latin typeface="Courier New" panose="02070309020205020404" pitchFamily="49" charset="0"/>
                <a:cs typeface="Courier New" panose="02070309020205020404" pitchFamily="49" charset="0"/>
              </a:rPr>
              <a:t>Jenna starts to think marriage isn’t so bad when Brian seems like the perfect man for her. </a:t>
            </a:r>
          </a:p>
          <a:p>
            <a:pPr marL="857250" lvl="2" indent="-400050">
              <a:buFont typeface="+mj-lt"/>
              <a:buAutoNum type="alphaLcPeriod"/>
            </a:pPr>
            <a:r>
              <a:rPr lang="en-US" sz="1400" dirty="0">
                <a:solidFill>
                  <a:schemeClr val="bg1">
                    <a:lumMod val="75000"/>
                  </a:schemeClr>
                </a:solidFill>
                <a:latin typeface="Courier New" panose="02070309020205020404" pitchFamily="49" charset="0"/>
                <a:cs typeface="Courier New" panose="02070309020205020404" pitchFamily="49" charset="0"/>
              </a:rPr>
              <a:t>After much soul searching, Jenna decides that she wants to marry Brian.</a:t>
            </a:r>
          </a:p>
          <a:p>
            <a:pPr marL="857250" lvl="2" indent="-400050">
              <a:buFont typeface="+mj-lt"/>
              <a:buAutoNum type="alphaLcPeriod"/>
            </a:pPr>
            <a:endParaRPr lang="en-US" sz="1400" dirty="0">
              <a:solidFill>
                <a:schemeClr val="bg1">
                  <a:lumMod val="75000"/>
                </a:schemeClr>
              </a:solidFill>
              <a:latin typeface="Courier New" panose="02070309020205020404" pitchFamily="49" charset="0"/>
              <a:cs typeface="Courier New" panose="02070309020205020404" pitchFamily="49" charset="0"/>
            </a:endParaRPr>
          </a:p>
          <a:p>
            <a:pPr marL="400050" lvl="1" indent="-400050">
              <a:buFont typeface="+mj-lt"/>
              <a:buAutoNum type="arabicPeriod"/>
            </a:pPr>
            <a:r>
              <a:rPr lang="en-US" sz="1400" dirty="0">
                <a:solidFill>
                  <a:schemeClr val="bg1">
                    <a:lumMod val="75000"/>
                  </a:schemeClr>
                </a:solidFill>
                <a:latin typeface="Courier New" panose="02070309020205020404" pitchFamily="49" charset="0"/>
                <a:cs typeface="Courier New" panose="02070309020205020404" pitchFamily="49" charset="0"/>
              </a:rPr>
              <a:t>However, when Brian’s ex shows up and tries to win him back, Jenna realizes it’s better to be alone than with someone who doesn’t truly love you. </a:t>
            </a:r>
          </a:p>
          <a:p>
            <a:pPr marL="800100" lvl="2" indent="-342900">
              <a:buFont typeface="+mj-lt"/>
              <a:buAutoNum type="alphaLcPeriod"/>
            </a:pPr>
            <a:r>
              <a:rPr lang="en-US" sz="1400" dirty="0">
                <a:solidFill>
                  <a:schemeClr val="bg1">
                    <a:lumMod val="75000"/>
                  </a:schemeClr>
                </a:solidFill>
                <a:latin typeface="Courier New" panose="02070309020205020404" pitchFamily="49" charset="0"/>
                <a:cs typeface="Courier New" panose="02070309020205020404" pitchFamily="49" charset="0"/>
              </a:rPr>
              <a:t>Jenna overhears a conversation between Brian and his ex, Teresa. </a:t>
            </a:r>
          </a:p>
          <a:p>
            <a:pPr marL="800100" lvl="2" indent="-342900">
              <a:buFont typeface="+mj-lt"/>
              <a:buAutoNum type="alphaLcPeriod"/>
            </a:pPr>
            <a:r>
              <a:rPr lang="en-US" sz="1400" dirty="0">
                <a:solidFill>
                  <a:schemeClr val="bg1">
                    <a:lumMod val="75000"/>
                  </a:schemeClr>
                </a:solidFill>
                <a:latin typeface="Courier New" panose="02070309020205020404" pitchFamily="49" charset="0"/>
                <a:cs typeface="Courier New" panose="02070309020205020404" pitchFamily="49" charset="0"/>
              </a:rPr>
              <a:t>Jenna confronts Brian and Brian confesses he still has feelings for Teresa. </a:t>
            </a:r>
          </a:p>
          <a:p>
            <a:pPr marL="800100" lvl="2" indent="-342900">
              <a:buFont typeface="+mj-lt"/>
              <a:buAutoNum type="alphaLcPeriod"/>
            </a:pPr>
            <a:r>
              <a:rPr lang="en-US" sz="1400" dirty="0">
                <a:solidFill>
                  <a:schemeClr val="bg1">
                    <a:lumMod val="75000"/>
                  </a:schemeClr>
                </a:solidFill>
                <a:latin typeface="Courier New" panose="02070309020205020404" pitchFamily="49" charset="0"/>
                <a:cs typeface="Courier New" panose="02070309020205020404" pitchFamily="49" charset="0"/>
              </a:rPr>
              <a:t>Jenna breaks up with Brian.</a:t>
            </a:r>
          </a:p>
          <a:p>
            <a:pPr marL="800100" lvl="2" indent="-342900">
              <a:buFont typeface="+mj-lt"/>
              <a:buAutoNum type="alphaLcPeriod"/>
            </a:pPr>
            <a:r>
              <a:rPr lang="en-US" sz="1400" dirty="0">
                <a:solidFill>
                  <a:schemeClr val="bg1">
                    <a:lumMod val="75000"/>
                  </a:schemeClr>
                </a:solidFill>
                <a:latin typeface="Courier New" panose="02070309020205020404" pitchFamily="49" charset="0"/>
                <a:cs typeface="Courier New" panose="02070309020205020404" pitchFamily="49" charset="0"/>
              </a:rPr>
              <a:t>Jenna decides that it’s better to be alone than with someone who doesn’t truly love you.</a:t>
            </a:r>
          </a:p>
          <a:p>
            <a:pPr marL="400050" lvl="1" indent="-400050">
              <a:buFont typeface="+mj-lt"/>
              <a:buAutoNum type="arabicPeriod"/>
            </a:pPr>
            <a:endParaRPr lang="en-US" sz="1400" dirty="0">
              <a:solidFill>
                <a:srgbClr val="4371C5"/>
              </a:solidFill>
              <a:latin typeface="Courier New" panose="02070309020205020404" pitchFamily="49" charset="0"/>
              <a:cs typeface="Courier New" panose="02070309020205020404" pitchFamily="49" charset="0"/>
            </a:endParaRPr>
          </a:p>
        </p:txBody>
      </p:sp>
      <p:sp>
        <p:nvSpPr>
          <p:cNvPr id="12" name="Round Same Side Corner Rectangle 11">
            <a:extLst>
              <a:ext uri="{FF2B5EF4-FFF2-40B4-BE49-F238E27FC236}">
                <a16:creationId xmlns:a16="http://schemas.microsoft.com/office/drawing/2014/main" id="{F3406E17-5AD5-4C5F-434F-B71831D0008C}"/>
              </a:ext>
            </a:extLst>
          </p:cNvPr>
          <p:cNvSpPr/>
          <p:nvPr/>
        </p:nvSpPr>
        <p:spPr>
          <a:xfrm>
            <a:off x="243151" y="1122550"/>
            <a:ext cx="5852847" cy="283464"/>
          </a:xfrm>
          <a:prstGeom prst="round2SameRect">
            <a:avLst>
              <a:gd name="adj1" fmla="val 50000"/>
              <a:gd name="adj2" fmla="val 0"/>
            </a:avLst>
          </a:prstGeom>
          <a:solidFill>
            <a:srgbClr val="F3F6FC"/>
          </a:solidFill>
          <a:ln w="38100">
            <a:solidFill>
              <a:srgbClr val="4371C5"/>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b="1" dirty="0">
                <a:solidFill>
                  <a:srgbClr val="4371C5"/>
                </a:solidFill>
              </a:rPr>
              <a:t>Outline (Abridged)</a:t>
            </a:r>
          </a:p>
        </p:txBody>
      </p:sp>
      <p:sp>
        <p:nvSpPr>
          <p:cNvPr id="8" name="TextBox 7">
            <a:extLst>
              <a:ext uri="{FF2B5EF4-FFF2-40B4-BE49-F238E27FC236}">
                <a16:creationId xmlns:a16="http://schemas.microsoft.com/office/drawing/2014/main" id="{5696BFD9-2A5A-05DD-59DB-907CDF19639C}"/>
              </a:ext>
            </a:extLst>
          </p:cNvPr>
          <p:cNvSpPr txBox="1"/>
          <p:nvPr/>
        </p:nvSpPr>
        <p:spPr>
          <a:xfrm>
            <a:off x="203284" y="1163001"/>
            <a:ext cx="5981854" cy="5909310"/>
          </a:xfrm>
          <a:prstGeom prst="rect">
            <a:avLst/>
          </a:prstGeom>
          <a:noFill/>
        </p:spPr>
        <p:txBody>
          <a:bodyPr wrap="square" rtlCol="0">
            <a:spAutoFit/>
          </a:bodyPr>
          <a:lstStyle/>
          <a:p>
            <a:pPr marL="342900" lvl="1" indent="-342900" algn="ctr">
              <a:buAutoNum type="arabicPeriod"/>
            </a:pPr>
            <a:endParaRPr lang="en-US" sz="1400" dirty="0">
              <a:solidFill>
                <a:schemeClr val="bg1">
                  <a:lumMod val="75000"/>
                </a:schemeClr>
              </a:solidFill>
              <a:latin typeface="Courier New" panose="02070309020205020404" pitchFamily="49" charset="0"/>
              <a:cs typeface="Courier New" panose="02070309020205020404" pitchFamily="49" charset="0"/>
            </a:endParaRPr>
          </a:p>
          <a:p>
            <a:pPr marL="342900" lvl="1" indent="-342900">
              <a:buAutoNum type="arabicPeriod"/>
            </a:pPr>
            <a:r>
              <a:rPr lang="en-US" sz="1400" dirty="0">
                <a:solidFill>
                  <a:schemeClr val="bg1">
                    <a:lumMod val="75000"/>
                  </a:schemeClr>
                </a:solidFill>
                <a:latin typeface="Courier New" panose="02070309020205020404" pitchFamily="49" charset="0"/>
                <a:cs typeface="Courier New" panose="02070309020205020404" pitchFamily="49" charset="0"/>
              </a:rPr>
              <a:t>Jenna meets Brian and immediately feels drawn to him. </a:t>
            </a:r>
          </a:p>
          <a:p>
            <a:pPr marL="800100" lvl="2" indent="-342900">
              <a:buAutoNum type="alphaLcPeriod"/>
            </a:pPr>
            <a:r>
              <a:rPr lang="en-US" sz="1400" dirty="0">
                <a:solidFill>
                  <a:schemeClr val="bg1">
                    <a:lumMod val="75000"/>
                  </a:schemeClr>
                </a:solidFill>
                <a:latin typeface="Courier New" panose="02070309020205020404" pitchFamily="49" charset="0"/>
                <a:cs typeface="Courier New" panose="02070309020205020404" pitchFamily="49" charset="0"/>
              </a:rPr>
              <a:t>Jenna meets Brian and feels an instant connection to him.</a:t>
            </a:r>
          </a:p>
          <a:p>
            <a:pPr marL="800100" lvl="2" indent="-342900">
              <a:buAutoNum type="alphaLcPeriod" startAt="2"/>
            </a:pPr>
            <a:r>
              <a:rPr lang="en-US" sz="1400" dirty="0">
                <a:latin typeface="Courier New" panose="02070309020205020404" pitchFamily="49" charset="0"/>
                <a:cs typeface="Courier New" panose="02070309020205020404" pitchFamily="49" charset="0"/>
              </a:rPr>
              <a:t>The two start </a:t>
            </a:r>
            <a:r>
              <a:rPr lang="en-US" sz="1400" b="1" dirty="0">
                <a:latin typeface="Courier New" panose="02070309020205020404" pitchFamily="49" charset="0"/>
                <a:cs typeface="Courier New" panose="02070309020205020404" pitchFamily="49" charset="0"/>
              </a:rPr>
              <a:t>dating</a:t>
            </a:r>
            <a:r>
              <a:rPr lang="en-US" sz="1400" dirty="0">
                <a:latin typeface="Courier New" panose="02070309020205020404" pitchFamily="49" charset="0"/>
                <a:cs typeface="Courier New" panose="02070309020205020404" pitchFamily="49" charset="0"/>
              </a:rPr>
              <a:t> and </a:t>
            </a:r>
            <a:r>
              <a:rPr lang="en-US" sz="1400" b="1" dirty="0">
                <a:latin typeface="Courier New" panose="02070309020205020404" pitchFamily="49" charset="0"/>
                <a:cs typeface="Courier New" panose="02070309020205020404" pitchFamily="49" charset="0"/>
              </a:rPr>
              <a:t>Jenna begins to fall in love</a:t>
            </a:r>
            <a:r>
              <a:rPr lang="en-US" sz="1400" dirty="0">
                <a:latin typeface="Courier New" panose="02070309020205020404" pitchFamily="49" charset="0"/>
                <a:cs typeface="Courier New" panose="02070309020205020404" pitchFamily="49" charset="0"/>
              </a:rPr>
              <a:t>. </a:t>
            </a:r>
          </a:p>
          <a:p>
            <a:pPr marL="800100" lvl="2" indent="-342900">
              <a:buAutoNum type="alphaLcPeriod" startAt="2"/>
            </a:pPr>
            <a:endParaRPr lang="en-US" sz="1400" dirty="0">
              <a:solidFill>
                <a:schemeClr val="bg1">
                  <a:lumMod val="75000"/>
                </a:schemeClr>
              </a:solidFill>
              <a:latin typeface="Courier New" panose="02070309020205020404" pitchFamily="49" charset="0"/>
              <a:cs typeface="Courier New" panose="02070309020205020404" pitchFamily="49" charset="0"/>
            </a:endParaRPr>
          </a:p>
          <a:p>
            <a:pPr marL="342900" lvl="1" indent="-342900">
              <a:buAutoNum type="arabicPeriod"/>
            </a:pPr>
            <a:r>
              <a:rPr lang="en-US" sz="1400" dirty="0">
                <a:solidFill>
                  <a:schemeClr val="bg1">
                    <a:lumMod val="75000"/>
                  </a:schemeClr>
                </a:solidFill>
                <a:latin typeface="Courier New" panose="02070309020205020404" pitchFamily="49" charset="0"/>
                <a:cs typeface="Courier New" panose="02070309020205020404" pitchFamily="49" charset="0"/>
              </a:rPr>
              <a:t>Jenna starts to think marriage isn’t so bad after all when Brian seems like the perfect man for her.  </a:t>
            </a:r>
          </a:p>
          <a:p>
            <a:pPr marL="800100" lvl="2" indent="-342900">
              <a:buFont typeface="+mj-lt"/>
              <a:buAutoNum type="alphaLcPeriod"/>
            </a:pPr>
            <a:r>
              <a:rPr lang="en-US" sz="1400" dirty="0">
                <a:solidFill>
                  <a:schemeClr val="bg1">
                    <a:lumMod val="75000"/>
                  </a:schemeClr>
                </a:solidFill>
                <a:latin typeface="Courier New" panose="02070309020205020404" pitchFamily="49" charset="0"/>
                <a:cs typeface="Courier New" panose="02070309020205020404" pitchFamily="49" charset="0"/>
              </a:rPr>
              <a:t>Jenna starts to think marriage isn’t so bad when Brian seems like the perfect man for her. </a:t>
            </a:r>
          </a:p>
          <a:p>
            <a:pPr marL="857250" lvl="2" indent="-400050">
              <a:buFont typeface="+mj-lt"/>
              <a:buAutoNum type="alphaLcPeriod"/>
            </a:pPr>
            <a:r>
              <a:rPr lang="en-US" sz="1400" dirty="0">
                <a:solidFill>
                  <a:schemeClr val="bg1">
                    <a:lumMod val="75000"/>
                  </a:schemeClr>
                </a:solidFill>
                <a:latin typeface="Courier New" panose="02070309020205020404" pitchFamily="49" charset="0"/>
                <a:cs typeface="Courier New" panose="02070309020205020404" pitchFamily="49" charset="0"/>
              </a:rPr>
              <a:t>After much soul searching, Jenna decides that she wants to marry Brian.</a:t>
            </a:r>
          </a:p>
          <a:p>
            <a:pPr marL="857250" lvl="2" indent="-400050">
              <a:buFont typeface="+mj-lt"/>
              <a:buAutoNum type="alphaLcPeriod"/>
            </a:pPr>
            <a:endParaRPr lang="en-US" sz="1400" dirty="0">
              <a:solidFill>
                <a:schemeClr val="bg1">
                  <a:lumMod val="75000"/>
                </a:schemeClr>
              </a:solidFill>
              <a:latin typeface="Courier New" panose="02070309020205020404" pitchFamily="49" charset="0"/>
              <a:cs typeface="Courier New" panose="02070309020205020404" pitchFamily="49" charset="0"/>
            </a:endParaRPr>
          </a:p>
          <a:p>
            <a:pPr marL="400050" lvl="1" indent="-400050">
              <a:buFont typeface="+mj-lt"/>
              <a:buAutoNum type="arabicPeriod"/>
            </a:pPr>
            <a:r>
              <a:rPr lang="en-US" sz="1400" dirty="0">
                <a:solidFill>
                  <a:schemeClr val="bg1">
                    <a:lumMod val="75000"/>
                  </a:schemeClr>
                </a:solidFill>
                <a:latin typeface="Courier New" panose="02070309020205020404" pitchFamily="49" charset="0"/>
                <a:cs typeface="Courier New" panose="02070309020205020404" pitchFamily="49" charset="0"/>
              </a:rPr>
              <a:t>However, when Brian’s ex shows up and tries to win him back, Jenna realizes it’s better to be alone than with someone who doesn’t truly love you. </a:t>
            </a:r>
          </a:p>
          <a:p>
            <a:pPr marL="800100" lvl="2" indent="-342900">
              <a:buFont typeface="+mj-lt"/>
              <a:buAutoNum type="alphaLcPeriod"/>
            </a:pPr>
            <a:r>
              <a:rPr lang="en-US" sz="1400" dirty="0">
                <a:solidFill>
                  <a:schemeClr val="bg1">
                    <a:lumMod val="75000"/>
                  </a:schemeClr>
                </a:solidFill>
                <a:latin typeface="Courier New" panose="02070309020205020404" pitchFamily="49" charset="0"/>
                <a:cs typeface="Courier New" panose="02070309020205020404" pitchFamily="49" charset="0"/>
              </a:rPr>
              <a:t>Jenna overhears a conversation between Brian and his ex, Teresa. </a:t>
            </a:r>
          </a:p>
          <a:p>
            <a:pPr marL="800100" lvl="2" indent="-342900">
              <a:buFont typeface="+mj-lt"/>
              <a:buAutoNum type="alphaLcPeriod"/>
            </a:pPr>
            <a:r>
              <a:rPr lang="en-US" sz="1400" dirty="0">
                <a:solidFill>
                  <a:schemeClr val="bg1">
                    <a:lumMod val="75000"/>
                  </a:schemeClr>
                </a:solidFill>
                <a:latin typeface="Courier New" panose="02070309020205020404" pitchFamily="49" charset="0"/>
                <a:cs typeface="Courier New" panose="02070309020205020404" pitchFamily="49" charset="0"/>
              </a:rPr>
              <a:t>Jenna confronts Brian and Brian confesses he still has feelings for Teresa. </a:t>
            </a:r>
          </a:p>
          <a:p>
            <a:pPr marL="800100" lvl="2" indent="-342900">
              <a:buFont typeface="+mj-lt"/>
              <a:buAutoNum type="alphaLcPeriod"/>
            </a:pPr>
            <a:r>
              <a:rPr lang="en-US" sz="1400" dirty="0">
                <a:solidFill>
                  <a:schemeClr val="bg1">
                    <a:lumMod val="75000"/>
                  </a:schemeClr>
                </a:solidFill>
                <a:latin typeface="Courier New" panose="02070309020205020404" pitchFamily="49" charset="0"/>
                <a:cs typeface="Courier New" panose="02070309020205020404" pitchFamily="49" charset="0"/>
              </a:rPr>
              <a:t>Jenna breaks up with Brian.</a:t>
            </a:r>
          </a:p>
          <a:p>
            <a:pPr marL="800100" lvl="2" indent="-342900">
              <a:buFont typeface="+mj-lt"/>
              <a:buAutoNum type="alphaLcPeriod"/>
            </a:pPr>
            <a:r>
              <a:rPr lang="en-US" sz="1400" dirty="0">
                <a:solidFill>
                  <a:schemeClr val="bg1">
                    <a:lumMod val="75000"/>
                  </a:schemeClr>
                </a:solidFill>
                <a:latin typeface="Courier New" panose="02070309020205020404" pitchFamily="49" charset="0"/>
                <a:cs typeface="Courier New" panose="02070309020205020404" pitchFamily="49" charset="0"/>
              </a:rPr>
              <a:t>Jenna decides that it’s better to be alone than with someone who doesn’t truly love you.</a:t>
            </a:r>
          </a:p>
          <a:p>
            <a:pPr marL="400050" lvl="1" indent="-400050">
              <a:buFont typeface="+mj-lt"/>
              <a:buAutoNum type="arabicPeriod"/>
            </a:pPr>
            <a:endParaRPr lang="en-US" sz="1400" dirty="0">
              <a:solidFill>
                <a:schemeClr val="bg1">
                  <a:lumMod val="75000"/>
                </a:schemeClr>
              </a:solidFill>
              <a:latin typeface="Courier New" panose="02070309020205020404" pitchFamily="49" charset="0"/>
              <a:cs typeface="Courier New" panose="02070309020205020404" pitchFamily="49" charset="0"/>
            </a:endParaRPr>
          </a:p>
        </p:txBody>
      </p:sp>
      <p:sp>
        <p:nvSpPr>
          <p:cNvPr id="18" name="TextBox 17">
            <a:extLst>
              <a:ext uri="{FF2B5EF4-FFF2-40B4-BE49-F238E27FC236}">
                <a16:creationId xmlns:a16="http://schemas.microsoft.com/office/drawing/2014/main" id="{A6FF033F-1ED3-7F4B-AE24-59A152F9696F}"/>
              </a:ext>
            </a:extLst>
          </p:cNvPr>
          <p:cNvSpPr txBox="1"/>
          <p:nvPr/>
        </p:nvSpPr>
        <p:spPr>
          <a:xfrm>
            <a:off x="202309" y="1157531"/>
            <a:ext cx="5981854" cy="5909310"/>
          </a:xfrm>
          <a:prstGeom prst="rect">
            <a:avLst/>
          </a:prstGeom>
          <a:noFill/>
        </p:spPr>
        <p:txBody>
          <a:bodyPr wrap="square" rtlCol="0">
            <a:spAutoFit/>
          </a:bodyPr>
          <a:lstStyle/>
          <a:p>
            <a:pPr marL="342900" lvl="1" indent="-342900" algn="ctr">
              <a:buAutoNum type="arabicPeriod"/>
            </a:pPr>
            <a:endParaRPr lang="en-US" sz="1400" dirty="0">
              <a:solidFill>
                <a:schemeClr val="bg1">
                  <a:lumMod val="75000"/>
                </a:schemeClr>
              </a:solidFill>
              <a:latin typeface="Courier New" panose="02070309020205020404" pitchFamily="49" charset="0"/>
              <a:cs typeface="Courier New" panose="02070309020205020404" pitchFamily="49" charset="0"/>
            </a:endParaRPr>
          </a:p>
          <a:p>
            <a:pPr marL="342900" lvl="1" indent="-342900">
              <a:buAutoNum type="arabicPeriod"/>
            </a:pPr>
            <a:r>
              <a:rPr lang="en-US" sz="1400" dirty="0">
                <a:solidFill>
                  <a:schemeClr val="bg1">
                    <a:lumMod val="75000"/>
                  </a:schemeClr>
                </a:solidFill>
                <a:latin typeface="Courier New" panose="02070309020205020404" pitchFamily="49" charset="0"/>
                <a:cs typeface="Courier New" panose="02070309020205020404" pitchFamily="49" charset="0"/>
              </a:rPr>
              <a:t>Jenna meets Brian and immediately feels drawn to him. </a:t>
            </a:r>
          </a:p>
          <a:p>
            <a:pPr marL="800100" lvl="2" indent="-342900">
              <a:buAutoNum type="alphaLcPeriod"/>
            </a:pPr>
            <a:r>
              <a:rPr lang="en-US" sz="1400" dirty="0">
                <a:solidFill>
                  <a:schemeClr val="bg1">
                    <a:lumMod val="75000"/>
                  </a:schemeClr>
                </a:solidFill>
                <a:latin typeface="Courier New" panose="02070309020205020404" pitchFamily="49" charset="0"/>
                <a:cs typeface="Courier New" panose="02070309020205020404" pitchFamily="49" charset="0"/>
              </a:rPr>
              <a:t>Jenna meets Brian and feels an instant connection to him.</a:t>
            </a:r>
          </a:p>
          <a:p>
            <a:pPr marL="800100" lvl="2" indent="-342900">
              <a:buAutoNum type="alphaLcPeriod" startAt="2"/>
            </a:pPr>
            <a:r>
              <a:rPr lang="en-US" sz="1400" dirty="0">
                <a:solidFill>
                  <a:schemeClr val="bg1">
                    <a:lumMod val="75000"/>
                  </a:schemeClr>
                </a:solidFill>
                <a:latin typeface="Courier New" panose="02070309020205020404" pitchFamily="49" charset="0"/>
                <a:cs typeface="Courier New" panose="02070309020205020404" pitchFamily="49" charset="0"/>
              </a:rPr>
              <a:t>The two start dating and Jenna begins to fall in love. </a:t>
            </a:r>
          </a:p>
          <a:p>
            <a:pPr marL="800100" lvl="2" indent="-342900">
              <a:buAutoNum type="alphaLcPeriod" startAt="2"/>
            </a:pPr>
            <a:endParaRPr lang="en-US" sz="1400" dirty="0">
              <a:solidFill>
                <a:schemeClr val="bg1">
                  <a:lumMod val="75000"/>
                </a:schemeClr>
              </a:solidFill>
              <a:latin typeface="Courier New" panose="02070309020205020404" pitchFamily="49" charset="0"/>
              <a:cs typeface="Courier New" panose="02070309020205020404" pitchFamily="49" charset="0"/>
            </a:endParaRPr>
          </a:p>
          <a:p>
            <a:pPr marL="342900" lvl="1" indent="-342900">
              <a:buAutoNum type="arabicPeriod"/>
            </a:pPr>
            <a:r>
              <a:rPr lang="en-US" sz="1400" dirty="0">
                <a:solidFill>
                  <a:schemeClr val="bg1">
                    <a:lumMod val="75000"/>
                  </a:schemeClr>
                </a:solidFill>
                <a:latin typeface="Courier New" panose="02070309020205020404" pitchFamily="49" charset="0"/>
                <a:cs typeface="Courier New" panose="02070309020205020404" pitchFamily="49" charset="0"/>
              </a:rPr>
              <a:t>Jenna starts to think marriage isn’t so bad after all when Brian seems like the perfect man for her.  </a:t>
            </a:r>
          </a:p>
          <a:p>
            <a:pPr marL="800100" lvl="2" indent="-342900">
              <a:buFont typeface="+mj-lt"/>
              <a:buAutoNum type="alphaLcPeriod"/>
            </a:pPr>
            <a:r>
              <a:rPr lang="en-US" sz="1400" dirty="0">
                <a:latin typeface="Courier New" panose="02070309020205020404" pitchFamily="49" charset="0"/>
                <a:cs typeface="Courier New" panose="02070309020205020404" pitchFamily="49" charset="0"/>
              </a:rPr>
              <a:t>Jenna starts to think </a:t>
            </a:r>
            <a:r>
              <a:rPr lang="en-US" sz="1400" b="1" dirty="0">
                <a:latin typeface="Courier New" panose="02070309020205020404" pitchFamily="49" charset="0"/>
                <a:cs typeface="Courier New" panose="02070309020205020404" pitchFamily="49" charset="0"/>
              </a:rPr>
              <a:t>marriage isn’t so bad </a:t>
            </a:r>
            <a:r>
              <a:rPr lang="en-US" sz="1400" dirty="0">
                <a:latin typeface="Courier New" panose="02070309020205020404" pitchFamily="49" charset="0"/>
                <a:cs typeface="Courier New" panose="02070309020205020404" pitchFamily="49" charset="0"/>
              </a:rPr>
              <a:t>when Brian seems like the perfect man for her. </a:t>
            </a:r>
          </a:p>
          <a:p>
            <a:pPr marL="857250" lvl="2" indent="-400050">
              <a:buFont typeface="+mj-lt"/>
              <a:buAutoNum type="alphaLcPeriod"/>
            </a:pPr>
            <a:r>
              <a:rPr lang="en-US" sz="1400" dirty="0">
                <a:solidFill>
                  <a:schemeClr val="bg1">
                    <a:lumMod val="75000"/>
                  </a:schemeClr>
                </a:solidFill>
                <a:latin typeface="Courier New" panose="02070309020205020404" pitchFamily="49" charset="0"/>
                <a:cs typeface="Courier New" panose="02070309020205020404" pitchFamily="49" charset="0"/>
              </a:rPr>
              <a:t>After much soul searching, Jenna decides that she wants to marry Brian.</a:t>
            </a:r>
          </a:p>
          <a:p>
            <a:pPr marL="857250" lvl="2" indent="-400050">
              <a:buFont typeface="+mj-lt"/>
              <a:buAutoNum type="alphaLcPeriod"/>
            </a:pPr>
            <a:endParaRPr lang="en-US" sz="1400" dirty="0">
              <a:solidFill>
                <a:schemeClr val="bg1">
                  <a:lumMod val="75000"/>
                </a:schemeClr>
              </a:solidFill>
              <a:latin typeface="Courier New" panose="02070309020205020404" pitchFamily="49" charset="0"/>
              <a:cs typeface="Courier New" panose="02070309020205020404" pitchFamily="49" charset="0"/>
            </a:endParaRPr>
          </a:p>
          <a:p>
            <a:pPr marL="400050" lvl="1" indent="-400050">
              <a:buFont typeface="+mj-lt"/>
              <a:buAutoNum type="arabicPeriod"/>
            </a:pPr>
            <a:r>
              <a:rPr lang="en-US" sz="1400" dirty="0">
                <a:solidFill>
                  <a:schemeClr val="bg1">
                    <a:lumMod val="75000"/>
                  </a:schemeClr>
                </a:solidFill>
                <a:latin typeface="Courier New" panose="02070309020205020404" pitchFamily="49" charset="0"/>
                <a:cs typeface="Courier New" panose="02070309020205020404" pitchFamily="49" charset="0"/>
              </a:rPr>
              <a:t>However, when Brian’s ex shows up and tries to win him back, Jenna realizes it’s better to be alone than with someone who doesn’t truly love you. </a:t>
            </a:r>
          </a:p>
          <a:p>
            <a:pPr marL="800100" lvl="2" indent="-342900">
              <a:buFont typeface="+mj-lt"/>
              <a:buAutoNum type="alphaLcPeriod"/>
            </a:pPr>
            <a:r>
              <a:rPr lang="en-US" sz="1400" dirty="0">
                <a:solidFill>
                  <a:schemeClr val="bg1">
                    <a:lumMod val="75000"/>
                  </a:schemeClr>
                </a:solidFill>
                <a:latin typeface="Courier New" panose="02070309020205020404" pitchFamily="49" charset="0"/>
                <a:cs typeface="Courier New" panose="02070309020205020404" pitchFamily="49" charset="0"/>
              </a:rPr>
              <a:t>Jenna overhears a conversation between Brian and his ex, Teresa. </a:t>
            </a:r>
          </a:p>
          <a:p>
            <a:pPr marL="800100" lvl="2" indent="-342900">
              <a:buFont typeface="+mj-lt"/>
              <a:buAutoNum type="alphaLcPeriod"/>
            </a:pPr>
            <a:r>
              <a:rPr lang="en-US" sz="1400" dirty="0">
                <a:solidFill>
                  <a:schemeClr val="bg1">
                    <a:lumMod val="75000"/>
                  </a:schemeClr>
                </a:solidFill>
                <a:latin typeface="Courier New" panose="02070309020205020404" pitchFamily="49" charset="0"/>
                <a:cs typeface="Courier New" panose="02070309020205020404" pitchFamily="49" charset="0"/>
              </a:rPr>
              <a:t>Jenna confronts Brian and Brian confesses he still has feelings for Teresa. </a:t>
            </a:r>
          </a:p>
          <a:p>
            <a:pPr marL="800100" lvl="2" indent="-342900">
              <a:buFont typeface="+mj-lt"/>
              <a:buAutoNum type="alphaLcPeriod"/>
            </a:pPr>
            <a:r>
              <a:rPr lang="en-US" sz="1400" dirty="0">
                <a:solidFill>
                  <a:schemeClr val="bg1">
                    <a:lumMod val="75000"/>
                  </a:schemeClr>
                </a:solidFill>
                <a:latin typeface="Courier New" panose="02070309020205020404" pitchFamily="49" charset="0"/>
                <a:cs typeface="Courier New" panose="02070309020205020404" pitchFamily="49" charset="0"/>
              </a:rPr>
              <a:t>Jenna breaks up with Brian.</a:t>
            </a:r>
          </a:p>
          <a:p>
            <a:pPr marL="800100" lvl="2" indent="-342900">
              <a:buFont typeface="+mj-lt"/>
              <a:buAutoNum type="alphaLcPeriod"/>
            </a:pPr>
            <a:r>
              <a:rPr lang="en-US" sz="1400" dirty="0">
                <a:solidFill>
                  <a:schemeClr val="bg1">
                    <a:lumMod val="75000"/>
                  </a:schemeClr>
                </a:solidFill>
                <a:latin typeface="Courier New" panose="02070309020205020404" pitchFamily="49" charset="0"/>
                <a:cs typeface="Courier New" panose="02070309020205020404" pitchFamily="49" charset="0"/>
              </a:rPr>
              <a:t>Jenna decides that it’s better to be alone than with someone who doesn’t truly love you.</a:t>
            </a:r>
          </a:p>
          <a:p>
            <a:pPr marL="400050" lvl="1" indent="-400050">
              <a:buFont typeface="+mj-lt"/>
              <a:buAutoNum type="arabicPeriod"/>
            </a:pPr>
            <a:endParaRPr lang="en-US" sz="1400" dirty="0">
              <a:solidFill>
                <a:schemeClr val="bg1">
                  <a:lumMod val="75000"/>
                </a:schemeClr>
              </a:solidFill>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6477AE49-FF0A-CADE-8ABB-F27E3C3EBF13}"/>
              </a:ext>
            </a:extLst>
          </p:cNvPr>
          <p:cNvSpPr txBox="1"/>
          <p:nvPr/>
        </p:nvSpPr>
        <p:spPr>
          <a:xfrm>
            <a:off x="202309" y="1157531"/>
            <a:ext cx="5981854" cy="5909310"/>
          </a:xfrm>
          <a:prstGeom prst="rect">
            <a:avLst/>
          </a:prstGeom>
          <a:noFill/>
        </p:spPr>
        <p:txBody>
          <a:bodyPr wrap="square" rtlCol="0">
            <a:spAutoFit/>
          </a:bodyPr>
          <a:lstStyle/>
          <a:p>
            <a:pPr marL="342900" lvl="1" indent="-342900" algn="ctr">
              <a:buAutoNum type="arabicPeriod"/>
            </a:pPr>
            <a:endParaRPr lang="en-US" sz="1400" dirty="0">
              <a:solidFill>
                <a:schemeClr val="bg1">
                  <a:lumMod val="75000"/>
                </a:schemeClr>
              </a:solidFill>
              <a:latin typeface="Courier New" panose="02070309020205020404" pitchFamily="49" charset="0"/>
              <a:cs typeface="Courier New" panose="02070309020205020404" pitchFamily="49" charset="0"/>
            </a:endParaRPr>
          </a:p>
          <a:p>
            <a:pPr marL="342900" lvl="1" indent="-342900">
              <a:buAutoNum type="arabicPeriod"/>
            </a:pPr>
            <a:r>
              <a:rPr lang="en-US" sz="1400" dirty="0">
                <a:solidFill>
                  <a:schemeClr val="bg1">
                    <a:lumMod val="75000"/>
                  </a:schemeClr>
                </a:solidFill>
                <a:latin typeface="Courier New" panose="02070309020205020404" pitchFamily="49" charset="0"/>
                <a:cs typeface="Courier New" panose="02070309020205020404" pitchFamily="49" charset="0"/>
              </a:rPr>
              <a:t>Jenna meets Brian and immediately feels drawn to him. </a:t>
            </a:r>
          </a:p>
          <a:p>
            <a:pPr marL="800100" lvl="2" indent="-342900">
              <a:buAutoNum type="alphaLcPeriod"/>
            </a:pPr>
            <a:r>
              <a:rPr lang="en-US" sz="1400" dirty="0">
                <a:solidFill>
                  <a:schemeClr val="bg1">
                    <a:lumMod val="75000"/>
                  </a:schemeClr>
                </a:solidFill>
                <a:latin typeface="Courier New" panose="02070309020205020404" pitchFamily="49" charset="0"/>
                <a:cs typeface="Courier New" panose="02070309020205020404" pitchFamily="49" charset="0"/>
              </a:rPr>
              <a:t>Jenna meets Brian and feels an instant connection to him.</a:t>
            </a:r>
          </a:p>
          <a:p>
            <a:pPr marL="800100" lvl="2" indent="-342900">
              <a:buAutoNum type="alphaLcPeriod" startAt="2"/>
            </a:pPr>
            <a:r>
              <a:rPr lang="en-US" sz="1400" dirty="0">
                <a:solidFill>
                  <a:schemeClr val="bg1">
                    <a:lumMod val="75000"/>
                  </a:schemeClr>
                </a:solidFill>
                <a:latin typeface="Courier New" panose="02070309020205020404" pitchFamily="49" charset="0"/>
                <a:cs typeface="Courier New" panose="02070309020205020404" pitchFamily="49" charset="0"/>
              </a:rPr>
              <a:t>The two start dating and Jenna begins to fall in love. </a:t>
            </a:r>
          </a:p>
          <a:p>
            <a:pPr marL="800100" lvl="2" indent="-342900">
              <a:buAutoNum type="alphaLcPeriod" startAt="2"/>
            </a:pPr>
            <a:endParaRPr lang="en-US" sz="1400" dirty="0">
              <a:solidFill>
                <a:schemeClr val="bg1">
                  <a:lumMod val="75000"/>
                </a:schemeClr>
              </a:solidFill>
              <a:latin typeface="Courier New" panose="02070309020205020404" pitchFamily="49" charset="0"/>
              <a:cs typeface="Courier New" panose="02070309020205020404" pitchFamily="49" charset="0"/>
            </a:endParaRPr>
          </a:p>
          <a:p>
            <a:pPr marL="342900" lvl="1" indent="-342900">
              <a:buAutoNum type="arabicPeriod"/>
            </a:pPr>
            <a:r>
              <a:rPr lang="en-US" sz="1400" dirty="0">
                <a:solidFill>
                  <a:schemeClr val="bg1">
                    <a:lumMod val="75000"/>
                  </a:schemeClr>
                </a:solidFill>
                <a:latin typeface="Courier New" panose="02070309020205020404" pitchFamily="49" charset="0"/>
                <a:cs typeface="Courier New" panose="02070309020205020404" pitchFamily="49" charset="0"/>
              </a:rPr>
              <a:t>Jenna starts to think marriage isn’t so bad after all when Brian seems like the perfect man for her.  </a:t>
            </a:r>
          </a:p>
          <a:p>
            <a:pPr marL="800100" lvl="2" indent="-342900">
              <a:buFont typeface="+mj-lt"/>
              <a:buAutoNum type="alphaLcPeriod"/>
            </a:pPr>
            <a:r>
              <a:rPr lang="en-US" sz="1400" dirty="0">
                <a:solidFill>
                  <a:schemeClr val="bg1">
                    <a:lumMod val="75000"/>
                  </a:schemeClr>
                </a:solidFill>
                <a:latin typeface="Courier New" panose="02070309020205020404" pitchFamily="49" charset="0"/>
                <a:cs typeface="Courier New" panose="02070309020205020404" pitchFamily="49" charset="0"/>
              </a:rPr>
              <a:t>Jenna starts to think marriage isn’t so bad when Brian seems like the perfect man for her. </a:t>
            </a:r>
          </a:p>
          <a:p>
            <a:pPr marL="857250" lvl="2" indent="-400050">
              <a:buFont typeface="+mj-lt"/>
              <a:buAutoNum type="alphaLcPeriod"/>
            </a:pPr>
            <a:r>
              <a:rPr lang="en-US" sz="1400" dirty="0">
                <a:latin typeface="Courier New" panose="02070309020205020404" pitchFamily="49" charset="0"/>
                <a:cs typeface="Courier New" panose="02070309020205020404" pitchFamily="49" charset="0"/>
              </a:rPr>
              <a:t>After much soul searching, </a:t>
            </a:r>
            <a:r>
              <a:rPr lang="en-US" sz="1400" b="1" dirty="0">
                <a:latin typeface="Courier New" panose="02070309020205020404" pitchFamily="49" charset="0"/>
                <a:cs typeface="Courier New" panose="02070309020205020404" pitchFamily="49" charset="0"/>
              </a:rPr>
              <a:t>Jenna decides that she wants to marry Brian.</a:t>
            </a:r>
          </a:p>
          <a:p>
            <a:pPr marL="857250" lvl="2" indent="-400050">
              <a:buFont typeface="+mj-lt"/>
              <a:buAutoNum type="alphaLcPeriod"/>
            </a:pPr>
            <a:endParaRPr lang="en-US" sz="1400" dirty="0">
              <a:solidFill>
                <a:schemeClr val="bg1">
                  <a:lumMod val="75000"/>
                </a:schemeClr>
              </a:solidFill>
              <a:latin typeface="Courier New" panose="02070309020205020404" pitchFamily="49" charset="0"/>
              <a:cs typeface="Courier New" panose="02070309020205020404" pitchFamily="49" charset="0"/>
            </a:endParaRPr>
          </a:p>
          <a:p>
            <a:pPr marL="400050" lvl="1" indent="-400050">
              <a:buFont typeface="+mj-lt"/>
              <a:buAutoNum type="arabicPeriod"/>
            </a:pPr>
            <a:r>
              <a:rPr lang="en-US" sz="1400" dirty="0">
                <a:solidFill>
                  <a:schemeClr val="bg1">
                    <a:lumMod val="75000"/>
                  </a:schemeClr>
                </a:solidFill>
                <a:latin typeface="Courier New" panose="02070309020205020404" pitchFamily="49" charset="0"/>
                <a:cs typeface="Courier New" panose="02070309020205020404" pitchFamily="49" charset="0"/>
              </a:rPr>
              <a:t>However, when Brian’s ex shows up and tries to win him back, Jenna realizes it’s better to be alone than with someone who doesn’t truly love you. </a:t>
            </a:r>
          </a:p>
          <a:p>
            <a:pPr marL="800100" lvl="2" indent="-342900">
              <a:buFont typeface="+mj-lt"/>
              <a:buAutoNum type="alphaLcPeriod"/>
            </a:pPr>
            <a:r>
              <a:rPr lang="en-US" sz="1400" dirty="0">
                <a:solidFill>
                  <a:schemeClr val="bg1">
                    <a:lumMod val="75000"/>
                  </a:schemeClr>
                </a:solidFill>
                <a:latin typeface="Courier New" panose="02070309020205020404" pitchFamily="49" charset="0"/>
                <a:cs typeface="Courier New" panose="02070309020205020404" pitchFamily="49" charset="0"/>
              </a:rPr>
              <a:t>Jenna overhears a conversation between Brian and his ex, Teresa. </a:t>
            </a:r>
          </a:p>
          <a:p>
            <a:pPr marL="800100" lvl="2" indent="-342900">
              <a:buFont typeface="+mj-lt"/>
              <a:buAutoNum type="alphaLcPeriod"/>
            </a:pPr>
            <a:r>
              <a:rPr lang="en-US" sz="1400" dirty="0">
                <a:solidFill>
                  <a:schemeClr val="bg1">
                    <a:lumMod val="75000"/>
                  </a:schemeClr>
                </a:solidFill>
                <a:latin typeface="Courier New" panose="02070309020205020404" pitchFamily="49" charset="0"/>
                <a:cs typeface="Courier New" panose="02070309020205020404" pitchFamily="49" charset="0"/>
              </a:rPr>
              <a:t>Jenna confronts Brian and Brian confesses he still has feelings for Teresa. </a:t>
            </a:r>
          </a:p>
          <a:p>
            <a:pPr marL="800100" lvl="2" indent="-342900">
              <a:buFont typeface="+mj-lt"/>
              <a:buAutoNum type="alphaLcPeriod"/>
            </a:pPr>
            <a:r>
              <a:rPr lang="en-US" sz="1400" dirty="0">
                <a:solidFill>
                  <a:schemeClr val="bg1">
                    <a:lumMod val="75000"/>
                  </a:schemeClr>
                </a:solidFill>
                <a:latin typeface="Courier New" panose="02070309020205020404" pitchFamily="49" charset="0"/>
                <a:cs typeface="Courier New" panose="02070309020205020404" pitchFamily="49" charset="0"/>
              </a:rPr>
              <a:t>Jenna breaks up with Brian.</a:t>
            </a:r>
          </a:p>
          <a:p>
            <a:pPr marL="800100" lvl="2" indent="-342900">
              <a:buFont typeface="+mj-lt"/>
              <a:buAutoNum type="alphaLcPeriod"/>
            </a:pPr>
            <a:r>
              <a:rPr lang="en-US" sz="1400" dirty="0">
                <a:solidFill>
                  <a:schemeClr val="bg1">
                    <a:lumMod val="75000"/>
                  </a:schemeClr>
                </a:solidFill>
                <a:latin typeface="Courier New" panose="02070309020205020404" pitchFamily="49" charset="0"/>
                <a:cs typeface="Courier New" panose="02070309020205020404" pitchFamily="49" charset="0"/>
              </a:rPr>
              <a:t>Jenna decides that it’s better to be alone than with someone who doesn’t truly love you.</a:t>
            </a:r>
          </a:p>
          <a:p>
            <a:pPr marL="400050" lvl="1" indent="-400050">
              <a:buFont typeface="+mj-lt"/>
              <a:buAutoNum type="arabicPeriod"/>
            </a:pPr>
            <a:endParaRPr lang="en-US" sz="1400" dirty="0">
              <a:solidFill>
                <a:schemeClr val="bg1">
                  <a:lumMod val="75000"/>
                </a:schemeClr>
              </a:solidFill>
              <a:latin typeface="Courier New" panose="02070309020205020404" pitchFamily="49" charset="0"/>
              <a:cs typeface="Courier New" panose="02070309020205020404" pitchFamily="49" charset="0"/>
            </a:endParaRPr>
          </a:p>
        </p:txBody>
      </p:sp>
      <p:sp>
        <p:nvSpPr>
          <p:cNvPr id="22" name="TextBox 21">
            <a:extLst>
              <a:ext uri="{FF2B5EF4-FFF2-40B4-BE49-F238E27FC236}">
                <a16:creationId xmlns:a16="http://schemas.microsoft.com/office/drawing/2014/main" id="{4FDCA5B9-51DF-A634-DF74-F1AE6E107DC8}"/>
              </a:ext>
            </a:extLst>
          </p:cNvPr>
          <p:cNvSpPr txBox="1"/>
          <p:nvPr/>
        </p:nvSpPr>
        <p:spPr>
          <a:xfrm>
            <a:off x="202309" y="1157531"/>
            <a:ext cx="5981854" cy="5909310"/>
          </a:xfrm>
          <a:prstGeom prst="rect">
            <a:avLst/>
          </a:prstGeom>
          <a:noFill/>
        </p:spPr>
        <p:txBody>
          <a:bodyPr wrap="square" rtlCol="0">
            <a:spAutoFit/>
          </a:bodyPr>
          <a:lstStyle/>
          <a:p>
            <a:pPr marL="342900" lvl="1" indent="-342900" algn="ctr">
              <a:buAutoNum type="arabicPeriod"/>
            </a:pPr>
            <a:endParaRPr lang="en-US" sz="1400" dirty="0">
              <a:solidFill>
                <a:schemeClr val="bg1">
                  <a:lumMod val="75000"/>
                </a:schemeClr>
              </a:solidFill>
              <a:latin typeface="Courier New" panose="02070309020205020404" pitchFamily="49" charset="0"/>
              <a:cs typeface="Courier New" panose="02070309020205020404" pitchFamily="49" charset="0"/>
            </a:endParaRPr>
          </a:p>
          <a:p>
            <a:pPr marL="342900" lvl="1" indent="-342900">
              <a:buAutoNum type="arabicPeriod"/>
            </a:pPr>
            <a:r>
              <a:rPr lang="en-US" sz="1400" dirty="0">
                <a:solidFill>
                  <a:schemeClr val="bg1">
                    <a:lumMod val="75000"/>
                  </a:schemeClr>
                </a:solidFill>
                <a:latin typeface="Courier New" panose="02070309020205020404" pitchFamily="49" charset="0"/>
                <a:cs typeface="Courier New" panose="02070309020205020404" pitchFamily="49" charset="0"/>
              </a:rPr>
              <a:t>Jenna meets Brian and immediately feels drawn to him. </a:t>
            </a:r>
          </a:p>
          <a:p>
            <a:pPr marL="800100" lvl="2" indent="-342900">
              <a:buAutoNum type="alphaLcPeriod"/>
            </a:pPr>
            <a:r>
              <a:rPr lang="en-US" sz="1400" dirty="0">
                <a:solidFill>
                  <a:schemeClr val="bg1">
                    <a:lumMod val="75000"/>
                  </a:schemeClr>
                </a:solidFill>
                <a:latin typeface="Courier New" panose="02070309020205020404" pitchFamily="49" charset="0"/>
                <a:cs typeface="Courier New" panose="02070309020205020404" pitchFamily="49" charset="0"/>
              </a:rPr>
              <a:t>Jenna meets Brian and feels an instant connection to him.</a:t>
            </a:r>
          </a:p>
          <a:p>
            <a:pPr marL="800100" lvl="2" indent="-342900">
              <a:buAutoNum type="alphaLcPeriod" startAt="2"/>
            </a:pPr>
            <a:r>
              <a:rPr lang="en-US" sz="1400" dirty="0">
                <a:solidFill>
                  <a:schemeClr val="bg1">
                    <a:lumMod val="75000"/>
                  </a:schemeClr>
                </a:solidFill>
                <a:latin typeface="Courier New" panose="02070309020205020404" pitchFamily="49" charset="0"/>
                <a:cs typeface="Courier New" panose="02070309020205020404" pitchFamily="49" charset="0"/>
              </a:rPr>
              <a:t>The two start dating and Jenna begins to fall in love. </a:t>
            </a:r>
          </a:p>
          <a:p>
            <a:pPr marL="800100" lvl="2" indent="-342900">
              <a:buAutoNum type="alphaLcPeriod" startAt="2"/>
            </a:pPr>
            <a:endParaRPr lang="en-US" sz="1400" dirty="0">
              <a:solidFill>
                <a:schemeClr val="bg1">
                  <a:lumMod val="75000"/>
                </a:schemeClr>
              </a:solidFill>
              <a:latin typeface="Courier New" panose="02070309020205020404" pitchFamily="49" charset="0"/>
              <a:cs typeface="Courier New" panose="02070309020205020404" pitchFamily="49" charset="0"/>
            </a:endParaRPr>
          </a:p>
          <a:p>
            <a:pPr marL="342900" lvl="1" indent="-342900">
              <a:buAutoNum type="arabicPeriod"/>
            </a:pPr>
            <a:r>
              <a:rPr lang="en-US" sz="1400" dirty="0">
                <a:solidFill>
                  <a:schemeClr val="bg1">
                    <a:lumMod val="75000"/>
                  </a:schemeClr>
                </a:solidFill>
                <a:latin typeface="Courier New" panose="02070309020205020404" pitchFamily="49" charset="0"/>
                <a:cs typeface="Courier New" panose="02070309020205020404" pitchFamily="49" charset="0"/>
              </a:rPr>
              <a:t>Jenna starts to think marriage isn’t so bad after all when Brian seems like the perfect man for her.  </a:t>
            </a:r>
          </a:p>
          <a:p>
            <a:pPr marL="800100" lvl="2" indent="-342900">
              <a:buFont typeface="+mj-lt"/>
              <a:buAutoNum type="alphaLcPeriod"/>
            </a:pPr>
            <a:r>
              <a:rPr lang="en-US" sz="1400" dirty="0">
                <a:solidFill>
                  <a:schemeClr val="bg1">
                    <a:lumMod val="75000"/>
                  </a:schemeClr>
                </a:solidFill>
                <a:latin typeface="Courier New" panose="02070309020205020404" pitchFamily="49" charset="0"/>
                <a:cs typeface="Courier New" panose="02070309020205020404" pitchFamily="49" charset="0"/>
              </a:rPr>
              <a:t>Jenna starts to think marriage isn’t so bad when Brian seems like the perfect man for her. </a:t>
            </a:r>
          </a:p>
          <a:p>
            <a:pPr marL="857250" lvl="2" indent="-400050">
              <a:buFont typeface="+mj-lt"/>
              <a:buAutoNum type="alphaLcPeriod"/>
            </a:pPr>
            <a:r>
              <a:rPr lang="en-US" sz="1400" dirty="0">
                <a:solidFill>
                  <a:schemeClr val="bg1">
                    <a:lumMod val="75000"/>
                  </a:schemeClr>
                </a:solidFill>
                <a:latin typeface="Courier New" panose="02070309020205020404" pitchFamily="49" charset="0"/>
                <a:cs typeface="Courier New" panose="02070309020205020404" pitchFamily="49" charset="0"/>
              </a:rPr>
              <a:t>After much soul searching, Jenna decides that she wants to marry Brian.</a:t>
            </a:r>
          </a:p>
          <a:p>
            <a:pPr marL="857250" lvl="2" indent="-400050">
              <a:buFont typeface="+mj-lt"/>
              <a:buAutoNum type="alphaLcPeriod"/>
            </a:pPr>
            <a:endParaRPr lang="en-US" sz="1400" dirty="0">
              <a:solidFill>
                <a:schemeClr val="bg1">
                  <a:lumMod val="75000"/>
                </a:schemeClr>
              </a:solidFill>
              <a:latin typeface="Courier New" panose="02070309020205020404" pitchFamily="49" charset="0"/>
              <a:cs typeface="Courier New" panose="02070309020205020404" pitchFamily="49" charset="0"/>
            </a:endParaRPr>
          </a:p>
          <a:p>
            <a:pPr marL="400050" lvl="1" indent="-400050">
              <a:buFont typeface="+mj-lt"/>
              <a:buAutoNum type="arabicPeriod"/>
            </a:pPr>
            <a:r>
              <a:rPr lang="en-US" sz="1400" dirty="0">
                <a:solidFill>
                  <a:schemeClr val="bg1">
                    <a:lumMod val="75000"/>
                  </a:schemeClr>
                </a:solidFill>
                <a:latin typeface="Courier New" panose="02070309020205020404" pitchFamily="49" charset="0"/>
                <a:cs typeface="Courier New" panose="02070309020205020404" pitchFamily="49" charset="0"/>
              </a:rPr>
              <a:t>However, when Brian’s ex shows up and tries to win him back, Jenna realizes it’s better to be alone than with someone who doesn’t truly love you. </a:t>
            </a:r>
          </a:p>
          <a:p>
            <a:pPr marL="800100" lvl="2" indent="-342900">
              <a:buFont typeface="+mj-lt"/>
              <a:buAutoNum type="alphaLcPeriod"/>
            </a:pPr>
            <a:r>
              <a:rPr lang="en-US" sz="1400" b="1" dirty="0">
                <a:latin typeface="Courier New" panose="02070309020205020404" pitchFamily="49" charset="0"/>
                <a:cs typeface="Courier New" panose="02070309020205020404" pitchFamily="49" charset="0"/>
              </a:rPr>
              <a:t>Jenna overhears a conversation between Brian and his ex, Teresa.</a:t>
            </a:r>
            <a:r>
              <a:rPr lang="en-US" sz="1400" dirty="0">
                <a:latin typeface="Courier New" panose="02070309020205020404" pitchFamily="49" charset="0"/>
                <a:cs typeface="Courier New" panose="02070309020205020404" pitchFamily="49" charset="0"/>
              </a:rPr>
              <a:t> </a:t>
            </a:r>
          </a:p>
          <a:p>
            <a:pPr marL="800100" lvl="2" indent="-342900">
              <a:buFont typeface="+mj-lt"/>
              <a:buAutoNum type="alphaLcPeriod"/>
            </a:pPr>
            <a:r>
              <a:rPr lang="en-US" sz="1400" dirty="0">
                <a:solidFill>
                  <a:schemeClr val="bg1">
                    <a:lumMod val="75000"/>
                  </a:schemeClr>
                </a:solidFill>
                <a:latin typeface="Courier New" panose="02070309020205020404" pitchFamily="49" charset="0"/>
                <a:cs typeface="Courier New" panose="02070309020205020404" pitchFamily="49" charset="0"/>
              </a:rPr>
              <a:t>Jenna confronts Brian and Brian confesses he still has feelings for Teresa. </a:t>
            </a:r>
          </a:p>
          <a:p>
            <a:pPr marL="800100" lvl="2" indent="-342900">
              <a:buFont typeface="+mj-lt"/>
              <a:buAutoNum type="alphaLcPeriod"/>
            </a:pPr>
            <a:r>
              <a:rPr lang="en-US" sz="1400" dirty="0">
                <a:solidFill>
                  <a:schemeClr val="bg1">
                    <a:lumMod val="75000"/>
                  </a:schemeClr>
                </a:solidFill>
                <a:latin typeface="Courier New" panose="02070309020205020404" pitchFamily="49" charset="0"/>
                <a:cs typeface="Courier New" panose="02070309020205020404" pitchFamily="49" charset="0"/>
              </a:rPr>
              <a:t>Jenna breaks up with Brian.</a:t>
            </a:r>
          </a:p>
          <a:p>
            <a:pPr marL="800100" lvl="2" indent="-342900">
              <a:buFont typeface="+mj-lt"/>
              <a:buAutoNum type="alphaLcPeriod"/>
            </a:pPr>
            <a:r>
              <a:rPr lang="en-US" sz="1400" dirty="0">
                <a:solidFill>
                  <a:schemeClr val="bg1">
                    <a:lumMod val="75000"/>
                  </a:schemeClr>
                </a:solidFill>
                <a:latin typeface="Courier New" panose="02070309020205020404" pitchFamily="49" charset="0"/>
                <a:cs typeface="Courier New" panose="02070309020205020404" pitchFamily="49" charset="0"/>
              </a:rPr>
              <a:t>Jenna decides that it’s better to be alone than with someone who doesn’t truly love you.</a:t>
            </a:r>
          </a:p>
          <a:p>
            <a:pPr marL="400050" lvl="1" indent="-400050">
              <a:buFont typeface="+mj-lt"/>
              <a:buAutoNum type="arabicPeriod"/>
            </a:pPr>
            <a:endParaRPr lang="en-US" sz="1400" dirty="0">
              <a:solidFill>
                <a:schemeClr val="bg1">
                  <a:lumMod val="75000"/>
                </a:schemeClr>
              </a:solidFill>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6B15AD2B-A1C9-3FF4-972B-76FC715C139B}"/>
              </a:ext>
            </a:extLst>
          </p:cNvPr>
          <p:cNvSpPr txBox="1"/>
          <p:nvPr/>
        </p:nvSpPr>
        <p:spPr>
          <a:xfrm>
            <a:off x="202309" y="1157531"/>
            <a:ext cx="5981854" cy="5909310"/>
          </a:xfrm>
          <a:prstGeom prst="rect">
            <a:avLst/>
          </a:prstGeom>
          <a:noFill/>
        </p:spPr>
        <p:txBody>
          <a:bodyPr wrap="square" rtlCol="0">
            <a:spAutoFit/>
          </a:bodyPr>
          <a:lstStyle/>
          <a:p>
            <a:pPr marL="342900" lvl="1" indent="-342900" algn="ctr">
              <a:buAutoNum type="arabicPeriod"/>
            </a:pPr>
            <a:endParaRPr lang="en-US" sz="1400" dirty="0">
              <a:solidFill>
                <a:schemeClr val="bg1">
                  <a:lumMod val="75000"/>
                </a:schemeClr>
              </a:solidFill>
              <a:latin typeface="Courier New" panose="02070309020205020404" pitchFamily="49" charset="0"/>
              <a:cs typeface="Courier New" panose="02070309020205020404" pitchFamily="49" charset="0"/>
            </a:endParaRPr>
          </a:p>
          <a:p>
            <a:pPr marL="342900" lvl="1" indent="-342900">
              <a:buAutoNum type="arabicPeriod"/>
            </a:pPr>
            <a:r>
              <a:rPr lang="en-US" sz="1400" dirty="0">
                <a:solidFill>
                  <a:schemeClr val="bg1">
                    <a:lumMod val="75000"/>
                  </a:schemeClr>
                </a:solidFill>
                <a:latin typeface="Courier New" panose="02070309020205020404" pitchFamily="49" charset="0"/>
                <a:cs typeface="Courier New" panose="02070309020205020404" pitchFamily="49" charset="0"/>
              </a:rPr>
              <a:t>Jenna meets Brian and immediately feels drawn to him. </a:t>
            </a:r>
          </a:p>
          <a:p>
            <a:pPr marL="800100" lvl="2" indent="-342900">
              <a:buAutoNum type="alphaLcPeriod"/>
            </a:pPr>
            <a:r>
              <a:rPr lang="en-US" sz="1400" dirty="0">
                <a:solidFill>
                  <a:schemeClr val="bg1">
                    <a:lumMod val="75000"/>
                  </a:schemeClr>
                </a:solidFill>
                <a:latin typeface="Courier New" panose="02070309020205020404" pitchFamily="49" charset="0"/>
                <a:cs typeface="Courier New" panose="02070309020205020404" pitchFamily="49" charset="0"/>
              </a:rPr>
              <a:t>Jenna meets Brian and feels an instant connection to him.</a:t>
            </a:r>
          </a:p>
          <a:p>
            <a:pPr marL="800100" lvl="2" indent="-342900">
              <a:buAutoNum type="alphaLcPeriod" startAt="2"/>
            </a:pPr>
            <a:r>
              <a:rPr lang="en-US" sz="1400" dirty="0">
                <a:solidFill>
                  <a:schemeClr val="bg1">
                    <a:lumMod val="75000"/>
                  </a:schemeClr>
                </a:solidFill>
                <a:latin typeface="Courier New" panose="02070309020205020404" pitchFamily="49" charset="0"/>
                <a:cs typeface="Courier New" panose="02070309020205020404" pitchFamily="49" charset="0"/>
              </a:rPr>
              <a:t>The two start dating and Jenna begins to fall in love. </a:t>
            </a:r>
          </a:p>
          <a:p>
            <a:pPr marL="800100" lvl="2" indent="-342900">
              <a:buAutoNum type="alphaLcPeriod" startAt="2"/>
            </a:pPr>
            <a:endParaRPr lang="en-US" sz="1400" dirty="0">
              <a:solidFill>
                <a:schemeClr val="bg1">
                  <a:lumMod val="75000"/>
                </a:schemeClr>
              </a:solidFill>
              <a:latin typeface="Courier New" panose="02070309020205020404" pitchFamily="49" charset="0"/>
              <a:cs typeface="Courier New" panose="02070309020205020404" pitchFamily="49" charset="0"/>
            </a:endParaRPr>
          </a:p>
          <a:p>
            <a:pPr marL="342900" lvl="1" indent="-342900">
              <a:buAutoNum type="arabicPeriod"/>
            </a:pPr>
            <a:r>
              <a:rPr lang="en-US" sz="1400" dirty="0">
                <a:solidFill>
                  <a:schemeClr val="bg1">
                    <a:lumMod val="75000"/>
                  </a:schemeClr>
                </a:solidFill>
                <a:latin typeface="Courier New" panose="02070309020205020404" pitchFamily="49" charset="0"/>
                <a:cs typeface="Courier New" panose="02070309020205020404" pitchFamily="49" charset="0"/>
              </a:rPr>
              <a:t>Jenna starts to think marriage isn’t so bad after all when Brian seems like the perfect man for her.  </a:t>
            </a:r>
          </a:p>
          <a:p>
            <a:pPr marL="800100" lvl="2" indent="-342900">
              <a:buFont typeface="+mj-lt"/>
              <a:buAutoNum type="alphaLcPeriod"/>
            </a:pPr>
            <a:r>
              <a:rPr lang="en-US" sz="1400" dirty="0">
                <a:solidFill>
                  <a:schemeClr val="bg1">
                    <a:lumMod val="75000"/>
                  </a:schemeClr>
                </a:solidFill>
                <a:latin typeface="Courier New" panose="02070309020205020404" pitchFamily="49" charset="0"/>
                <a:cs typeface="Courier New" panose="02070309020205020404" pitchFamily="49" charset="0"/>
              </a:rPr>
              <a:t>Jenna starts to think marriage isn’t so bad when Brian seems like the perfect man for her. </a:t>
            </a:r>
          </a:p>
          <a:p>
            <a:pPr marL="857250" lvl="2" indent="-400050">
              <a:buFont typeface="+mj-lt"/>
              <a:buAutoNum type="alphaLcPeriod"/>
            </a:pPr>
            <a:r>
              <a:rPr lang="en-US" sz="1400" dirty="0">
                <a:solidFill>
                  <a:schemeClr val="bg1">
                    <a:lumMod val="75000"/>
                  </a:schemeClr>
                </a:solidFill>
                <a:latin typeface="Courier New" panose="02070309020205020404" pitchFamily="49" charset="0"/>
                <a:cs typeface="Courier New" panose="02070309020205020404" pitchFamily="49" charset="0"/>
              </a:rPr>
              <a:t>After much soul searching, Jenna decides that she wants to marry Brian.</a:t>
            </a:r>
          </a:p>
          <a:p>
            <a:pPr marL="857250" lvl="2" indent="-400050">
              <a:buFont typeface="+mj-lt"/>
              <a:buAutoNum type="alphaLcPeriod"/>
            </a:pPr>
            <a:endParaRPr lang="en-US" sz="1400" dirty="0">
              <a:solidFill>
                <a:schemeClr val="bg1">
                  <a:lumMod val="75000"/>
                </a:schemeClr>
              </a:solidFill>
              <a:latin typeface="Courier New" panose="02070309020205020404" pitchFamily="49" charset="0"/>
              <a:cs typeface="Courier New" panose="02070309020205020404" pitchFamily="49" charset="0"/>
            </a:endParaRPr>
          </a:p>
          <a:p>
            <a:pPr marL="400050" lvl="1" indent="-400050">
              <a:buFont typeface="+mj-lt"/>
              <a:buAutoNum type="arabicPeriod"/>
            </a:pPr>
            <a:r>
              <a:rPr lang="en-US" sz="1400" dirty="0">
                <a:solidFill>
                  <a:schemeClr val="bg1">
                    <a:lumMod val="75000"/>
                  </a:schemeClr>
                </a:solidFill>
                <a:latin typeface="Courier New" panose="02070309020205020404" pitchFamily="49" charset="0"/>
                <a:cs typeface="Courier New" panose="02070309020205020404" pitchFamily="49" charset="0"/>
              </a:rPr>
              <a:t>However, when Brian’s ex shows up and tries to win him back, Jenna realizes it’s better to be alone than with someone who doesn’t truly love you. </a:t>
            </a:r>
          </a:p>
          <a:p>
            <a:pPr marL="800100" lvl="2" indent="-342900">
              <a:buFont typeface="+mj-lt"/>
              <a:buAutoNum type="alphaLcPeriod"/>
            </a:pPr>
            <a:r>
              <a:rPr lang="en-US" sz="1400" dirty="0">
                <a:solidFill>
                  <a:schemeClr val="bg1">
                    <a:lumMod val="75000"/>
                  </a:schemeClr>
                </a:solidFill>
                <a:latin typeface="Courier New" panose="02070309020205020404" pitchFamily="49" charset="0"/>
                <a:cs typeface="Courier New" panose="02070309020205020404" pitchFamily="49" charset="0"/>
              </a:rPr>
              <a:t>Jenna overhears a conversation between Brian and his ex, Teresa. </a:t>
            </a:r>
          </a:p>
          <a:p>
            <a:pPr marL="800100" lvl="2" indent="-342900">
              <a:buFont typeface="+mj-lt"/>
              <a:buAutoNum type="alphaLcPeriod"/>
            </a:pPr>
            <a:r>
              <a:rPr lang="en-US" sz="1400" dirty="0">
                <a:latin typeface="Courier New" panose="02070309020205020404" pitchFamily="49" charset="0"/>
                <a:cs typeface="Courier New" panose="02070309020205020404" pitchFamily="49" charset="0"/>
              </a:rPr>
              <a:t>Jenna confronts Brian and </a:t>
            </a:r>
            <a:r>
              <a:rPr lang="en-US" sz="1400" b="1" dirty="0">
                <a:latin typeface="Courier New" panose="02070309020205020404" pitchFamily="49" charset="0"/>
                <a:cs typeface="Courier New" panose="02070309020205020404" pitchFamily="49" charset="0"/>
              </a:rPr>
              <a:t>Brian confesses he still has feelings for Teresa. </a:t>
            </a:r>
          </a:p>
          <a:p>
            <a:pPr marL="800100" lvl="2" indent="-342900">
              <a:buFont typeface="+mj-lt"/>
              <a:buAutoNum type="alphaLcPeriod"/>
            </a:pPr>
            <a:r>
              <a:rPr lang="en-US" sz="1400" dirty="0">
                <a:solidFill>
                  <a:schemeClr val="bg1">
                    <a:lumMod val="75000"/>
                  </a:schemeClr>
                </a:solidFill>
                <a:latin typeface="Courier New" panose="02070309020205020404" pitchFamily="49" charset="0"/>
                <a:cs typeface="Courier New" panose="02070309020205020404" pitchFamily="49" charset="0"/>
              </a:rPr>
              <a:t>Jenna breaks up with Brian.</a:t>
            </a:r>
          </a:p>
          <a:p>
            <a:pPr marL="800100" lvl="2" indent="-342900">
              <a:buFont typeface="+mj-lt"/>
              <a:buAutoNum type="alphaLcPeriod"/>
            </a:pPr>
            <a:r>
              <a:rPr lang="en-US" sz="1400" dirty="0">
                <a:solidFill>
                  <a:schemeClr val="bg1">
                    <a:lumMod val="75000"/>
                  </a:schemeClr>
                </a:solidFill>
                <a:latin typeface="Courier New" panose="02070309020205020404" pitchFamily="49" charset="0"/>
                <a:cs typeface="Courier New" panose="02070309020205020404" pitchFamily="49" charset="0"/>
              </a:rPr>
              <a:t>Jenna decides that it’s better to be alone than with someone who doesn’t truly love you.</a:t>
            </a:r>
          </a:p>
          <a:p>
            <a:pPr marL="400050" lvl="1" indent="-400050">
              <a:buFont typeface="+mj-lt"/>
              <a:buAutoNum type="arabicPeriod"/>
            </a:pPr>
            <a:endParaRPr lang="en-US" sz="1400" dirty="0">
              <a:solidFill>
                <a:schemeClr val="bg1">
                  <a:lumMod val="75000"/>
                </a:schemeClr>
              </a:solidFill>
              <a:latin typeface="Courier New" panose="02070309020205020404" pitchFamily="49" charset="0"/>
              <a:cs typeface="Courier New" panose="02070309020205020404" pitchFamily="49" charset="0"/>
            </a:endParaRPr>
          </a:p>
        </p:txBody>
      </p:sp>
      <p:sp>
        <p:nvSpPr>
          <p:cNvPr id="24" name="TextBox 23">
            <a:extLst>
              <a:ext uri="{FF2B5EF4-FFF2-40B4-BE49-F238E27FC236}">
                <a16:creationId xmlns:a16="http://schemas.microsoft.com/office/drawing/2014/main" id="{C222133D-EBA5-0A1E-B0CE-8E2C50A1BC34}"/>
              </a:ext>
            </a:extLst>
          </p:cNvPr>
          <p:cNvSpPr txBox="1"/>
          <p:nvPr/>
        </p:nvSpPr>
        <p:spPr>
          <a:xfrm>
            <a:off x="202309" y="1157531"/>
            <a:ext cx="5981854" cy="5909310"/>
          </a:xfrm>
          <a:prstGeom prst="rect">
            <a:avLst/>
          </a:prstGeom>
          <a:noFill/>
        </p:spPr>
        <p:txBody>
          <a:bodyPr wrap="square" rtlCol="0">
            <a:spAutoFit/>
          </a:bodyPr>
          <a:lstStyle/>
          <a:p>
            <a:pPr marL="342900" lvl="1" indent="-342900" algn="ctr">
              <a:buAutoNum type="arabicPeriod"/>
            </a:pPr>
            <a:endParaRPr lang="en-US" sz="1400" dirty="0">
              <a:solidFill>
                <a:schemeClr val="bg1">
                  <a:lumMod val="75000"/>
                </a:schemeClr>
              </a:solidFill>
              <a:latin typeface="Courier New" panose="02070309020205020404" pitchFamily="49" charset="0"/>
              <a:cs typeface="Courier New" panose="02070309020205020404" pitchFamily="49" charset="0"/>
            </a:endParaRPr>
          </a:p>
          <a:p>
            <a:pPr marL="342900" lvl="1" indent="-342900">
              <a:buAutoNum type="arabicPeriod"/>
            </a:pPr>
            <a:r>
              <a:rPr lang="en-US" sz="1400" dirty="0">
                <a:solidFill>
                  <a:schemeClr val="bg1">
                    <a:lumMod val="75000"/>
                  </a:schemeClr>
                </a:solidFill>
                <a:latin typeface="Courier New" panose="02070309020205020404" pitchFamily="49" charset="0"/>
                <a:cs typeface="Courier New" panose="02070309020205020404" pitchFamily="49" charset="0"/>
              </a:rPr>
              <a:t>Jenna meets Brian and immediately feels drawn to him. </a:t>
            </a:r>
          </a:p>
          <a:p>
            <a:pPr marL="800100" lvl="2" indent="-342900">
              <a:buAutoNum type="alphaLcPeriod"/>
            </a:pPr>
            <a:r>
              <a:rPr lang="en-US" sz="1400" dirty="0">
                <a:solidFill>
                  <a:schemeClr val="bg1">
                    <a:lumMod val="75000"/>
                  </a:schemeClr>
                </a:solidFill>
                <a:latin typeface="Courier New" panose="02070309020205020404" pitchFamily="49" charset="0"/>
                <a:cs typeface="Courier New" panose="02070309020205020404" pitchFamily="49" charset="0"/>
              </a:rPr>
              <a:t>Jenna meets Brian and feels an instant connection to him.</a:t>
            </a:r>
          </a:p>
          <a:p>
            <a:pPr marL="800100" lvl="2" indent="-342900">
              <a:buAutoNum type="alphaLcPeriod" startAt="2"/>
            </a:pPr>
            <a:r>
              <a:rPr lang="en-US" sz="1400" dirty="0">
                <a:solidFill>
                  <a:schemeClr val="bg1">
                    <a:lumMod val="75000"/>
                  </a:schemeClr>
                </a:solidFill>
                <a:latin typeface="Courier New" panose="02070309020205020404" pitchFamily="49" charset="0"/>
                <a:cs typeface="Courier New" panose="02070309020205020404" pitchFamily="49" charset="0"/>
              </a:rPr>
              <a:t>The two start dating and Jenna begins to fall in love. </a:t>
            </a:r>
          </a:p>
          <a:p>
            <a:pPr marL="800100" lvl="2" indent="-342900">
              <a:buAutoNum type="alphaLcPeriod" startAt="2"/>
            </a:pPr>
            <a:endParaRPr lang="en-US" sz="1400" dirty="0">
              <a:solidFill>
                <a:schemeClr val="bg1">
                  <a:lumMod val="75000"/>
                </a:schemeClr>
              </a:solidFill>
              <a:latin typeface="Courier New" panose="02070309020205020404" pitchFamily="49" charset="0"/>
              <a:cs typeface="Courier New" panose="02070309020205020404" pitchFamily="49" charset="0"/>
            </a:endParaRPr>
          </a:p>
          <a:p>
            <a:pPr marL="342900" lvl="1" indent="-342900">
              <a:buAutoNum type="arabicPeriod"/>
            </a:pPr>
            <a:r>
              <a:rPr lang="en-US" sz="1400" dirty="0">
                <a:solidFill>
                  <a:schemeClr val="bg1">
                    <a:lumMod val="75000"/>
                  </a:schemeClr>
                </a:solidFill>
                <a:latin typeface="Courier New" panose="02070309020205020404" pitchFamily="49" charset="0"/>
                <a:cs typeface="Courier New" panose="02070309020205020404" pitchFamily="49" charset="0"/>
              </a:rPr>
              <a:t>Jenna starts to think marriage isn’t so bad after all when Brian seems like the perfect man for her.  </a:t>
            </a:r>
          </a:p>
          <a:p>
            <a:pPr marL="800100" lvl="2" indent="-342900">
              <a:buFont typeface="+mj-lt"/>
              <a:buAutoNum type="alphaLcPeriod"/>
            </a:pPr>
            <a:r>
              <a:rPr lang="en-US" sz="1400" dirty="0">
                <a:solidFill>
                  <a:schemeClr val="bg1">
                    <a:lumMod val="75000"/>
                  </a:schemeClr>
                </a:solidFill>
                <a:latin typeface="Courier New" panose="02070309020205020404" pitchFamily="49" charset="0"/>
                <a:cs typeface="Courier New" panose="02070309020205020404" pitchFamily="49" charset="0"/>
              </a:rPr>
              <a:t>Jenna starts to think marriage isn’t so bad when Brian seems like the perfect man for her. </a:t>
            </a:r>
          </a:p>
          <a:p>
            <a:pPr marL="857250" lvl="2" indent="-400050">
              <a:buFont typeface="+mj-lt"/>
              <a:buAutoNum type="alphaLcPeriod"/>
            </a:pPr>
            <a:r>
              <a:rPr lang="en-US" sz="1400" dirty="0">
                <a:solidFill>
                  <a:schemeClr val="bg1">
                    <a:lumMod val="75000"/>
                  </a:schemeClr>
                </a:solidFill>
                <a:latin typeface="Courier New" panose="02070309020205020404" pitchFamily="49" charset="0"/>
                <a:cs typeface="Courier New" panose="02070309020205020404" pitchFamily="49" charset="0"/>
              </a:rPr>
              <a:t>After much soul searching, Jenna decides that she wants to marry Brian.</a:t>
            </a:r>
          </a:p>
          <a:p>
            <a:pPr marL="857250" lvl="2" indent="-400050">
              <a:buFont typeface="+mj-lt"/>
              <a:buAutoNum type="alphaLcPeriod"/>
            </a:pPr>
            <a:endParaRPr lang="en-US" sz="1400" dirty="0">
              <a:solidFill>
                <a:schemeClr val="bg1">
                  <a:lumMod val="75000"/>
                </a:schemeClr>
              </a:solidFill>
              <a:latin typeface="Courier New" panose="02070309020205020404" pitchFamily="49" charset="0"/>
              <a:cs typeface="Courier New" panose="02070309020205020404" pitchFamily="49" charset="0"/>
            </a:endParaRPr>
          </a:p>
          <a:p>
            <a:pPr marL="400050" lvl="1" indent="-400050">
              <a:buFont typeface="+mj-lt"/>
              <a:buAutoNum type="arabicPeriod"/>
            </a:pPr>
            <a:r>
              <a:rPr lang="en-US" sz="1400" dirty="0">
                <a:solidFill>
                  <a:schemeClr val="bg1">
                    <a:lumMod val="75000"/>
                  </a:schemeClr>
                </a:solidFill>
                <a:latin typeface="Courier New" panose="02070309020205020404" pitchFamily="49" charset="0"/>
                <a:cs typeface="Courier New" panose="02070309020205020404" pitchFamily="49" charset="0"/>
              </a:rPr>
              <a:t>However, when Brian’s ex shows up and tries to win him back, Jenna realizes it’s better to be alone than with someone who doesn’t truly love you. </a:t>
            </a:r>
          </a:p>
          <a:p>
            <a:pPr marL="800100" lvl="2" indent="-342900">
              <a:buFont typeface="+mj-lt"/>
              <a:buAutoNum type="alphaLcPeriod"/>
            </a:pPr>
            <a:r>
              <a:rPr lang="en-US" sz="1400" dirty="0">
                <a:solidFill>
                  <a:schemeClr val="bg1">
                    <a:lumMod val="75000"/>
                  </a:schemeClr>
                </a:solidFill>
                <a:latin typeface="Courier New" panose="02070309020205020404" pitchFamily="49" charset="0"/>
                <a:cs typeface="Courier New" panose="02070309020205020404" pitchFamily="49" charset="0"/>
              </a:rPr>
              <a:t>Jenna overhears a conversation between Brian and his ex, Teresa. </a:t>
            </a:r>
          </a:p>
          <a:p>
            <a:pPr marL="800100" lvl="2" indent="-342900">
              <a:buFont typeface="+mj-lt"/>
              <a:buAutoNum type="alphaLcPeriod"/>
            </a:pPr>
            <a:r>
              <a:rPr lang="en-US" sz="1400" dirty="0">
                <a:solidFill>
                  <a:schemeClr val="bg1">
                    <a:lumMod val="75000"/>
                  </a:schemeClr>
                </a:solidFill>
                <a:latin typeface="Courier New" panose="02070309020205020404" pitchFamily="49" charset="0"/>
                <a:cs typeface="Courier New" panose="02070309020205020404" pitchFamily="49" charset="0"/>
              </a:rPr>
              <a:t>Jenna confronts Brian and Brian confesses he still has feelings for Teresa. </a:t>
            </a:r>
          </a:p>
          <a:p>
            <a:pPr marL="800100" lvl="2" indent="-342900">
              <a:buFont typeface="+mj-lt"/>
              <a:buAutoNum type="alphaLcPeriod"/>
            </a:pPr>
            <a:r>
              <a:rPr lang="en-US" sz="1400" b="1" dirty="0">
                <a:latin typeface="Courier New" panose="02070309020205020404" pitchFamily="49" charset="0"/>
                <a:cs typeface="Courier New" panose="02070309020205020404" pitchFamily="49" charset="0"/>
              </a:rPr>
              <a:t>Jenna breaks up with Brian.</a:t>
            </a:r>
          </a:p>
          <a:p>
            <a:pPr marL="800100" lvl="2" indent="-342900">
              <a:buFont typeface="+mj-lt"/>
              <a:buAutoNum type="alphaLcPeriod"/>
            </a:pPr>
            <a:r>
              <a:rPr lang="en-US" sz="1400" dirty="0">
                <a:solidFill>
                  <a:schemeClr val="bg1">
                    <a:lumMod val="75000"/>
                  </a:schemeClr>
                </a:solidFill>
                <a:latin typeface="Courier New" panose="02070309020205020404" pitchFamily="49" charset="0"/>
                <a:cs typeface="Courier New" panose="02070309020205020404" pitchFamily="49" charset="0"/>
              </a:rPr>
              <a:t>Jenna decides that it’s better to be alone than with someone who doesn’t truly love you.</a:t>
            </a:r>
          </a:p>
          <a:p>
            <a:pPr marL="400050" lvl="1" indent="-400050">
              <a:buFont typeface="+mj-lt"/>
              <a:buAutoNum type="arabicPeriod"/>
            </a:pPr>
            <a:endParaRPr lang="en-US" sz="1400" dirty="0">
              <a:solidFill>
                <a:schemeClr val="bg1">
                  <a:lumMod val="75000"/>
                </a:schemeClr>
              </a:solidFill>
              <a:latin typeface="Courier New" panose="02070309020205020404" pitchFamily="49" charset="0"/>
              <a:cs typeface="Courier New" panose="02070309020205020404" pitchFamily="49" charset="0"/>
            </a:endParaRPr>
          </a:p>
        </p:txBody>
      </p:sp>
      <p:sp>
        <p:nvSpPr>
          <p:cNvPr id="25" name="TextBox 24">
            <a:extLst>
              <a:ext uri="{FF2B5EF4-FFF2-40B4-BE49-F238E27FC236}">
                <a16:creationId xmlns:a16="http://schemas.microsoft.com/office/drawing/2014/main" id="{89F134BC-1F02-FCF2-3FDE-2340B2E1A30D}"/>
              </a:ext>
            </a:extLst>
          </p:cNvPr>
          <p:cNvSpPr txBox="1"/>
          <p:nvPr/>
        </p:nvSpPr>
        <p:spPr>
          <a:xfrm>
            <a:off x="202309" y="1157531"/>
            <a:ext cx="5981854" cy="5909310"/>
          </a:xfrm>
          <a:prstGeom prst="rect">
            <a:avLst/>
          </a:prstGeom>
          <a:noFill/>
        </p:spPr>
        <p:txBody>
          <a:bodyPr wrap="square" rtlCol="0">
            <a:spAutoFit/>
          </a:bodyPr>
          <a:lstStyle/>
          <a:p>
            <a:pPr marL="342900" lvl="1" indent="-342900" algn="ctr">
              <a:buAutoNum type="arabicPeriod"/>
            </a:pPr>
            <a:endParaRPr lang="en-US" sz="1400" dirty="0">
              <a:solidFill>
                <a:schemeClr val="bg1">
                  <a:lumMod val="75000"/>
                </a:schemeClr>
              </a:solidFill>
              <a:latin typeface="Courier New" panose="02070309020205020404" pitchFamily="49" charset="0"/>
              <a:cs typeface="Courier New" panose="02070309020205020404" pitchFamily="49" charset="0"/>
            </a:endParaRPr>
          </a:p>
          <a:p>
            <a:pPr marL="342900" lvl="1" indent="-342900">
              <a:buAutoNum type="arabicPeriod"/>
            </a:pPr>
            <a:r>
              <a:rPr lang="en-US" sz="1400" dirty="0">
                <a:solidFill>
                  <a:schemeClr val="bg1">
                    <a:lumMod val="75000"/>
                  </a:schemeClr>
                </a:solidFill>
                <a:latin typeface="Courier New" panose="02070309020205020404" pitchFamily="49" charset="0"/>
                <a:cs typeface="Courier New" panose="02070309020205020404" pitchFamily="49" charset="0"/>
              </a:rPr>
              <a:t>Jenna meets Brian and immediately feels drawn to him. </a:t>
            </a:r>
          </a:p>
          <a:p>
            <a:pPr marL="800100" lvl="2" indent="-342900">
              <a:buAutoNum type="alphaLcPeriod"/>
            </a:pPr>
            <a:r>
              <a:rPr lang="en-US" sz="1400" dirty="0">
                <a:solidFill>
                  <a:schemeClr val="bg1">
                    <a:lumMod val="75000"/>
                  </a:schemeClr>
                </a:solidFill>
                <a:latin typeface="Courier New" panose="02070309020205020404" pitchFamily="49" charset="0"/>
                <a:cs typeface="Courier New" panose="02070309020205020404" pitchFamily="49" charset="0"/>
              </a:rPr>
              <a:t>Jenna meets Brian and feels an instant connection to him.</a:t>
            </a:r>
          </a:p>
          <a:p>
            <a:pPr marL="800100" lvl="2" indent="-342900">
              <a:buAutoNum type="alphaLcPeriod" startAt="2"/>
            </a:pPr>
            <a:r>
              <a:rPr lang="en-US" sz="1400" dirty="0">
                <a:solidFill>
                  <a:schemeClr val="bg1">
                    <a:lumMod val="75000"/>
                  </a:schemeClr>
                </a:solidFill>
                <a:latin typeface="Courier New" panose="02070309020205020404" pitchFamily="49" charset="0"/>
                <a:cs typeface="Courier New" panose="02070309020205020404" pitchFamily="49" charset="0"/>
              </a:rPr>
              <a:t>The two start dating and Jenna begins to fall in love. </a:t>
            </a:r>
          </a:p>
          <a:p>
            <a:pPr marL="800100" lvl="2" indent="-342900">
              <a:buAutoNum type="alphaLcPeriod" startAt="2"/>
            </a:pPr>
            <a:endParaRPr lang="en-US" sz="1400" dirty="0">
              <a:solidFill>
                <a:schemeClr val="bg1">
                  <a:lumMod val="75000"/>
                </a:schemeClr>
              </a:solidFill>
              <a:latin typeface="Courier New" panose="02070309020205020404" pitchFamily="49" charset="0"/>
              <a:cs typeface="Courier New" panose="02070309020205020404" pitchFamily="49" charset="0"/>
            </a:endParaRPr>
          </a:p>
          <a:p>
            <a:pPr marL="342900" lvl="1" indent="-342900">
              <a:buAutoNum type="arabicPeriod"/>
            </a:pPr>
            <a:r>
              <a:rPr lang="en-US" sz="1400" dirty="0">
                <a:solidFill>
                  <a:schemeClr val="bg1">
                    <a:lumMod val="75000"/>
                  </a:schemeClr>
                </a:solidFill>
                <a:latin typeface="Courier New" panose="02070309020205020404" pitchFamily="49" charset="0"/>
                <a:cs typeface="Courier New" panose="02070309020205020404" pitchFamily="49" charset="0"/>
              </a:rPr>
              <a:t>Jenna starts to think marriage isn’t so bad after all when Brian seems like the perfect man for her.  </a:t>
            </a:r>
          </a:p>
          <a:p>
            <a:pPr marL="800100" lvl="2" indent="-342900">
              <a:buFont typeface="+mj-lt"/>
              <a:buAutoNum type="alphaLcPeriod"/>
            </a:pPr>
            <a:r>
              <a:rPr lang="en-US" sz="1400" dirty="0">
                <a:solidFill>
                  <a:schemeClr val="bg1">
                    <a:lumMod val="75000"/>
                  </a:schemeClr>
                </a:solidFill>
                <a:latin typeface="Courier New" panose="02070309020205020404" pitchFamily="49" charset="0"/>
                <a:cs typeface="Courier New" panose="02070309020205020404" pitchFamily="49" charset="0"/>
              </a:rPr>
              <a:t>Jenna starts to think marriage isn’t so bad when Brian seems like the perfect man for her. </a:t>
            </a:r>
          </a:p>
          <a:p>
            <a:pPr marL="857250" lvl="2" indent="-400050">
              <a:buFont typeface="+mj-lt"/>
              <a:buAutoNum type="alphaLcPeriod"/>
            </a:pPr>
            <a:r>
              <a:rPr lang="en-US" sz="1400" dirty="0">
                <a:solidFill>
                  <a:schemeClr val="bg1">
                    <a:lumMod val="75000"/>
                  </a:schemeClr>
                </a:solidFill>
                <a:latin typeface="Courier New" panose="02070309020205020404" pitchFamily="49" charset="0"/>
                <a:cs typeface="Courier New" panose="02070309020205020404" pitchFamily="49" charset="0"/>
              </a:rPr>
              <a:t>After much soul searching, Jenna decides that she wants to marry Brian.</a:t>
            </a:r>
          </a:p>
          <a:p>
            <a:pPr marL="857250" lvl="2" indent="-400050">
              <a:buFont typeface="+mj-lt"/>
              <a:buAutoNum type="alphaLcPeriod"/>
            </a:pPr>
            <a:endParaRPr lang="en-US" sz="1400" dirty="0">
              <a:solidFill>
                <a:schemeClr val="bg1">
                  <a:lumMod val="75000"/>
                </a:schemeClr>
              </a:solidFill>
              <a:latin typeface="Courier New" panose="02070309020205020404" pitchFamily="49" charset="0"/>
              <a:cs typeface="Courier New" panose="02070309020205020404" pitchFamily="49" charset="0"/>
            </a:endParaRPr>
          </a:p>
          <a:p>
            <a:pPr marL="400050" lvl="1" indent="-400050">
              <a:buFont typeface="+mj-lt"/>
              <a:buAutoNum type="arabicPeriod"/>
            </a:pPr>
            <a:r>
              <a:rPr lang="en-US" sz="1400" dirty="0">
                <a:solidFill>
                  <a:schemeClr val="bg1">
                    <a:lumMod val="75000"/>
                  </a:schemeClr>
                </a:solidFill>
                <a:latin typeface="Courier New" panose="02070309020205020404" pitchFamily="49" charset="0"/>
                <a:cs typeface="Courier New" panose="02070309020205020404" pitchFamily="49" charset="0"/>
              </a:rPr>
              <a:t>However, when Brian’s ex shows up and tries to win him back, Jenna realizes it’s better to be alone than with someone who doesn’t truly love you. </a:t>
            </a:r>
          </a:p>
          <a:p>
            <a:pPr marL="800100" lvl="2" indent="-342900">
              <a:buFont typeface="+mj-lt"/>
              <a:buAutoNum type="alphaLcPeriod"/>
            </a:pPr>
            <a:r>
              <a:rPr lang="en-US" sz="1400" dirty="0">
                <a:solidFill>
                  <a:schemeClr val="bg1">
                    <a:lumMod val="75000"/>
                  </a:schemeClr>
                </a:solidFill>
                <a:latin typeface="Courier New" panose="02070309020205020404" pitchFamily="49" charset="0"/>
                <a:cs typeface="Courier New" panose="02070309020205020404" pitchFamily="49" charset="0"/>
              </a:rPr>
              <a:t>Jenna overhears a conversation between Brian and his ex, Teresa. </a:t>
            </a:r>
          </a:p>
          <a:p>
            <a:pPr marL="800100" lvl="2" indent="-342900">
              <a:buFont typeface="+mj-lt"/>
              <a:buAutoNum type="alphaLcPeriod"/>
            </a:pPr>
            <a:r>
              <a:rPr lang="en-US" sz="1400" dirty="0">
                <a:solidFill>
                  <a:schemeClr val="bg1">
                    <a:lumMod val="75000"/>
                  </a:schemeClr>
                </a:solidFill>
                <a:latin typeface="Courier New" panose="02070309020205020404" pitchFamily="49" charset="0"/>
                <a:cs typeface="Courier New" panose="02070309020205020404" pitchFamily="49" charset="0"/>
              </a:rPr>
              <a:t>Jenna confronts Brian and Brian confesses he still has feelings for Teresa. </a:t>
            </a:r>
          </a:p>
          <a:p>
            <a:pPr marL="800100" lvl="2" indent="-342900">
              <a:buFont typeface="+mj-lt"/>
              <a:buAutoNum type="alphaLcPeriod"/>
            </a:pPr>
            <a:r>
              <a:rPr lang="en-US" sz="1400" dirty="0">
                <a:solidFill>
                  <a:schemeClr val="bg1">
                    <a:lumMod val="75000"/>
                  </a:schemeClr>
                </a:solidFill>
                <a:latin typeface="Courier New" panose="02070309020205020404" pitchFamily="49" charset="0"/>
                <a:cs typeface="Courier New" panose="02070309020205020404" pitchFamily="49" charset="0"/>
              </a:rPr>
              <a:t>Jenna breaks up with Brian.</a:t>
            </a:r>
          </a:p>
          <a:p>
            <a:pPr marL="800100" lvl="2" indent="-342900">
              <a:buFont typeface="+mj-lt"/>
              <a:buAutoNum type="alphaLcPeriod"/>
            </a:pPr>
            <a:r>
              <a:rPr lang="en-US" sz="1400" dirty="0">
                <a:latin typeface="Courier New" panose="02070309020205020404" pitchFamily="49" charset="0"/>
                <a:cs typeface="Courier New" panose="02070309020205020404" pitchFamily="49" charset="0"/>
              </a:rPr>
              <a:t>Jenna decides that it’s </a:t>
            </a:r>
            <a:r>
              <a:rPr lang="en-US" sz="1400" b="1" dirty="0">
                <a:latin typeface="Courier New" panose="02070309020205020404" pitchFamily="49" charset="0"/>
                <a:cs typeface="Courier New" panose="02070309020205020404" pitchFamily="49" charset="0"/>
              </a:rPr>
              <a:t>better to be alone than with someone who doesn’t truly love you.</a:t>
            </a:r>
          </a:p>
          <a:p>
            <a:pPr marL="400050" lvl="1" indent="-400050">
              <a:buFont typeface="+mj-lt"/>
              <a:buAutoNum type="arabicPeriod"/>
            </a:pPr>
            <a:endParaRPr lang="en-US" sz="1400" dirty="0">
              <a:solidFill>
                <a:schemeClr val="bg1">
                  <a:lumMod val="75000"/>
                </a:schemeClr>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E650DD72-8FE7-A85E-2764-97F111476291}"/>
              </a:ext>
            </a:extLst>
          </p:cNvPr>
          <p:cNvSpPr txBox="1"/>
          <p:nvPr/>
        </p:nvSpPr>
        <p:spPr>
          <a:xfrm>
            <a:off x="6446650" y="-10494785"/>
            <a:ext cx="5527122" cy="24006572"/>
          </a:xfrm>
          <a:prstGeom prst="rect">
            <a:avLst/>
          </a:prstGeom>
          <a:noFill/>
        </p:spPr>
        <p:txBody>
          <a:bodyPr wrap="square" rtlCol="0">
            <a:spAutoFit/>
          </a:bodyPr>
          <a:lstStyle/>
          <a:p>
            <a:endParaRPr lang="en-US" sz="1400" dirty="0">
              <a:solidFill>
                <a:schemeClr val="bg1">
                  <a:lumMod val="75000"/>
                </a:schemeClr>
              </a:solidFill>
              <a:latin typeface="Courier New" panose="02070309020205020404" pitchFamily="49" charset="0"/>
              <a:cs typeface="Courier New" panose="02070309020205020404" pitchFamily="49" charset="0"/>
            </a:endParaRPr>
          </a:p>
          <a:p>
            <a:r>
              <a:rPr lang="en-US" sz="1400" dirty="0">
                <a:solidFill>
                  <a:schemeClr val="bg1">
                    <a:lumMod val="75000"/>
                  </a:schemeClr>
                </a:solidFill>
                <a:latin typeface="Courier New" panose="02070309020205020404" pitchFamily="49" charset="0"/>
                <a:cs typeface="Courier New" panose="02070309020205020404" pitchFamily="49" charset="0"/>
              </a:rPr>
              <a:t>Brian Johnson said, “I don’t know what else I can do to prove how much I love you. All I know is that all this talk about me loving Teresa Campbell does not feel right. Teresa Campbell admitted that she only had sex with me because she was so drunk and you and I stopped talking. She told me that it was a mistake and that she still loved her other boyfriend, Jeff. She confessed to me that she was trying to use me as a way of getting over Jeff, but that she still loves him.”</a:t>
            </a:r>
          </a:p>
          <a:p>
            <a:endParaRPr lang="en-US" sz="1400" dirty="0">
              <a:solidFill>
                <a:schemeClr val="bg1">
                  <a:lumMod val="75000"/>
                </a:schemeClr>
              </a:solidFill>
              <a:latin typeface="Courier New" panose="02070309020205020404" pitchFamily="49" charset="0"/>
              <a:cs typeface="Courier New" panose="02070309020205020404" pitchFamily="49" charset="0"/>
            </a:endParaRPr>
          </a:p>
          <a:p>
            <a:r>
              <a:rPr lang="en-US" sz="1400" dirty="0">
                <a:solidFill>
                  <a:schemeClr val="bg1">
                    <a:lumMod val="75000"/>
                  </a:schemeClr>
                </a:solidFill>
                <a:latin typeface="Courier New" panose="02070309020205020404" pitchFamily="49" charset="0"/>
                <a:cs typeface="Courier New" panose="02070309020205020404" pitchFamily="49" charset="0"/>
              </a:rPr>
              <a:t>Jenna Adams then responded, “What about the conversations that you two had about me? What about those conversations? Teresa Campbell admitted to you that she had feelings for me and then said that she wanted to get together with you again.” Jenna Adams then fell on Brian Johnson. She hugged him tight and said, “Tell me that you still love me and that our marriage is not over. Tell me that we can still be together!” Brian Johnson did not say a word. He hugged her back and said, “I don’t know what to do. I am so confused about everything that has happened between us and Teresa Campbell.”</a:t>
            </a:r>
          </a:p>
          <a:p>
            <a:endParaRPr lang="en-US" sz="1400" dirty="0">
              <a:solidFill>
                <a:schemeClr val="bg1">
                  <a:lumMod val="75000"/>
                </a:schemeClr>
              </a:solidFill>
              <a:latin typeface="Courier New" panose="02070309020205020404" pitchFamily="49" charset="0"/>
              <a:cs typeface="Courier New" panose="02070309020205020404" pitchFamily="49" charset="0"/>
            </a:endParaRPr>
          </a:p>
          <a:p>
            <a:r>
              <a:rPr lang="en-US" sz="1400" dirty="0">
                <a:solidFill>
                  <a:schemeClr val="bg1">
                    <a:lumMod val="75000"/>
                  </a:schemeClr>
                </a:solidFill>
                <a:latin typeface="Courier New" panose="02070309020205020404" pitchFamily="49" charset="0"/>
                <a:cs typeface="Courier New" panose="02070309020205020404" pitchFamily="49" charset="0"/>
              </a:rPr>
              <a:t>Jenna Adams then said, “You still love her! You have no choice but to admit it! I overheard the conversations that you had with Teresa Campbell and you were always talking about how things between us were so complicated, and how she was the one who got away.” Jenna Adams then said, “I am so sick of hearing these two people talk about me. I am sick of this relationship and I want out of this whole thing. I want out now!” Jenna Adams then said, “Brian Johnson, I want a divorce.” Jenna Adams then broke down into tears. She was devastated by what had happened between her and Brian Johnson. She wanted him to take her back, but she knew that he would not do it and that she would have to move on with her life.</a:t>
            </a:r>
          </a:p>
          <a:p>
            <a:endParaRPr lang="en-US" sz="1400" dirty="0">
              <a:solidFill>
                <a:schemeClr val="bg1">
                  <a:lumMod val="75000"/>
                </a:schemeClr>
              </a:solidFill>
              <a:latin typeface="Courier New" panose="02070309020205020404" pitchFamily="49" charset="0"/>
              <a:cs typeface="Courier New" panose="02070309020205020404" pitchFamily="49" charset="0"/>
            </a:endParaRPr>
          </a:p>
          <a:p>
            <a:r>
              <a:rPr lang="en-US" sz="1400" dirty="0">
                <a:solidFill>
                  <a:schemeClr val="bg1">
                    <a:lumMod val="75000"/>
                  </a:schemeClr>
                </a:solidFill>
                <a:latin typeface="Courier New" panose="02070309020205020404" pitchFamily="49" charset="0"/>
                <a:cs typeface="Courier New" panose="02070309020205020404" pitchFamily="49" charset="0"/>
              </a:rPr>
              <a:t>Brian Johnson looked at her and said, “Oh Jenna Adams, I love you. I want you in my life forever. But I am confused about how I feel towards you and Teresa Campbell. You are the only woman that has ever meant anything to me in my whole life and Teresa Campbell is the only woman who broke my heart. I want to tell her that I will never talk to her again, but I don’t know if she will accept my offer. I don’t know how things between us will work out. I am sorry that things had gone this way for you and for me. You have been a major part of my life and I can’t imagine going on without you. Please, Jenna Adams, forgive me and take me back.” Brian Johnson then put his arms around Jenna Adams in a tight hug and cried on her shoulder. She needed to know whether or not he was telling the truth.</a:t>
            </a:r>
          </a:p>
          <a:p>
            <a:endParaRPr lang="en-US" sz="1400" dirty="0">
              <a:solidFill>
                <a:schemeClr val="bg1">
                  <a:lumMod val="75000"/>
                </a:schemeClr>
              </a:solidFill>
              <a:latin typeface="Courier New" panose="02070309020205020404" pitchFamily="49" charset="0"/>
              <a:cs typeface="Courier New" panose="02070309020205020404" pitchFamily="49" charset="0"/>
            </a:endParaRPr>
          </a:p>
          <a:p>
            <a:r>
              <a:rPr lang="en-US" sz="1400" dirty="0">
                <a:solidFill>
                  <a:schemeClr val="bg1">
                    <a:lumMod val="75000"/>
                  </a:schemeClr>
                </a:solidFill>
                <a:latin typeface="Courier New" panose="02070309020205020404" pitchFamily="49" charset="0"/>
                <a:cs typeface="Courier New" panose="02070309020205020404" pitchFamily="49" charset="0"/>
              </a:rPr>
              <a:t>Jenna Adams pulled away from him and said, “Brian Johnson, I don’t believe you. If you did really love me as you said, then how could you cheat on me with your ex-girlfriend? Are those not evidence enough that you do not love me? You said that you still have feelings for her, but I am the only woman that is supposed to be in your life. You should have chosen me right from the start if you really wanted to be with me forever. Now it is too late. It would be best for us if we decided to go our separate ways and forget about each other. </a:t>
            </a:r>
            <a:r>
              <a:rPr lang="en-US" sz="1400" b="1" dirty="0">
                <a:latin typeface="Courier New" panose="02070309020205020404" pitchFamily="49" charset="0"/>
                <a:cs typeface="Courier New" panose="02070309020205020404" pitchFamily="49" charset="0"/>
              </a:rPr>
              <a:t>Being alone is better than being with someone who doesn’t truly love you, don’t you agree?” </a:t>
            </a:r>
            <a:r>
              <a:rPr lang="en-US" sz="1400" dirty="0">
                <a:solidFill>
                  <a:schemeClr val="bg1">
                    <a:lumMod val="75000"/>
                  </a:schemeClr>
                </a:solidFill>
                <a:latin typeface="Courier New" panose="02070309020205020404" pitchFamily="49" charset="0"/>
                <a:cs typeface="Courier New" panose="02070309020205020404" pitchFamily="49" charset="0"/>
              </a:rPr>
              <a:t>Jenna Adams then walked over to her discarded engagement ring and picked it up. She said, “I don’t want this thing anymore so I am going to throw it out.”</a:t>
            </a:r>
          </a:p>
          <a:p>
            <a:endParaRPr lang="en-US" sz="1400" dirty="0">
              <a:solidFill>
                <a:schemeClr val="bg1">
                  <a:lumMod val="75000"/>
                </a:schemeClr>
              </a:solidFill>
              <a:latin typeface="Courier New" panose="02070309020205020404" pitchFamily="49" charset="0"/>
              <a:cs typeface="Courier New" panose="02070309020205020404" pitchFamily="49" charset="0"/>
            </a:endParaRPr>
          </a:p>
          <a:p>
            <a:r>
              <a:rPr lang="en-US" sz="1400" dirty="0">
                <a:solidFill>
                  <a:schemeClr val="bg1">
                    <a:lumMod val="75000"/>
                  </a:schemeClr>
                </a:solidFill>
                <a:latin typeface="Courier New" panose="02070309020205020404" pitchFamily="49" charset="0"/>
                <a:cs typeface="Courier New" panose="02070309020205020404" pitchFamily="49" charset="0"/>
              </a:rPr>
              <a:t>Jenna Adams then threw the ring into the fire pit that was in their backyard. She left Brian Johnson standing there in shock. As Jenna Adams was driving home during a torrential downpour, she felt a great sense of relief that she had thrown away her engagement ring because it meant that she would never have to see Brian Johnson again.</a:t>
            </a:r>
          </a:p>
          <a:p>
            <a:endParaRPr lang="en-US" sz="1400" dirty="0">
              <a:solidFill>
                <a:schemeClr val="bg1">
                  <a:lumMod val="75000"/>
                </a:schemeClr>
              </a:solidFill>
              <a:latin typeface="Courier New" panose="02070309020205020404" pitchFamily="49" charset="0"/>
              <a:cs typeface="Courier New" panose="02070309020205020404" pitchFamily="49" charset="0"/>
            </a:endParaRPr>
          </a:p>
          <a:p>
            <a:r>
              <a:rPr lang="en-US" sz="1400" dirty="0">
                <a:solidFill>
                  <a:schemeClr val="bg1">
                    <a:lumMod val="75000"/>
                  </a:schemeClr>
                </a:solidFill>
                <a:latin typeface="Courier New" panose="02070309020205020404" pitchFamily="49" charset="0"/>
                <a:cs typeface="Courier New" panose="02070309020205020404" pitchFamily="49" charset="0"/>
              </a:rPr>
              <a:t>Jenna Adams pulled up into the driveway of her home and got out of the car. She went into her house and started walking over to the fireplace, where the rest of her belongings were thrown out. Jenna Adams noticed that the fireplace was already lit and had burned down to a small pile of ashes. She threw away her old photo albums, all of her jewelry and perfumes, and everything else that reminded her of Brian Johnson. She threw them all into the fire pit too. Everything that was left in her house was then thrown into the fireplace.</a:t>
            </a:r>
            <a:br>
              <a:rPr lang="en-US" sz="1400" dirty="0">
                <a:solidFill>
                  <a:schemeClr val="bg1">
                    <a:lumMod val="75000"/>
                  </a:schemeClr>
                </a:solidFill>
                <a:latin typeface="Courier New" panose="02070309020205020404" pitchFamily="49" charset="0"/>
                <a:cs typeface="Courier New" panose="02070309020205020404" pitchFamily="49" charset="0"/>
              </a:rPr>
            </a:br>
            <a:endParaRPr lang="en-US" sz="1400" dirty="0">
              <a:solidFill>
                <a:schemeClr val="bg1">
                  <a:lumMod val="75000"/>
                </a:schemeClr>
              </a:solidFill>
              <a:latin typeface="Courier New" panose="02070309020205020404" pitchFamily="49" charset="0"/>
              <a:cs typeface="Courier New" panose="02070309020205020404" pitchFamily="49" charset="0"/>
            </a:endParaRPr>
          </a:p>
          <a:p>
            <a:r>
              <a:rPr lang="en-US" sz="1400" dirty="0">
                <a:solidFill>
                  <a:schemeClr val="bg1">
                    <a:lumMod val="75000"/>
                  </a:schemeClr>
                </a:solidFill>
                <a:latin typeface="Courier New" panose="02070309020205020404" pitchFamily="49" charset="0"/>
                <a:cs typeface="Courier New" panose="02070309020205020404" pitchFamily="49" charset="0"/>
              </a:rPr>
              <a:t>The next morning, Jenna Adams walked into her bedroom where all she could see were ashes on the floor from the fire that she had started the previous evening. She sat down on her bed and looked at everything that was left out of what was once her life with Brian Johnson. Jenna Adams opened up a drawer and found a small notebook and an old photo album. She took out the photo album to see what he was doing now. Jenna Adams opened up the photo album and found out that Brian Johnson had moved on with his life and wasn’t thinking about her anymore.</a:t>
            </a:r>
          </a:p>
          <a:p>
            <a:endParaRPr lang="en-US" sz="1400" dirty="0">
              <a:solidFill>
                <a:schemeClr val="bg1">
                  <a:lumMod val="75000"/>
                </a:schemeClr>
              </a:solidFill>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82B7202E-517D-7414-BB7A-3BB5A4113BE6}"/>
              </a:ext>
            </a:extLst>
          </p:cNvPr>
          <p:cNvSpPr/>
          <p:nvPr/>
        </p:nvSpPr>
        <p:spPr>
          <a:xfrm>
            <a:off x="6282075" y="-300245"/>
            <a:ext cx="6052237" cy="1663830"/>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itle 13">
            <a:extLst>
              <a:ext uri="{FF2B5EF4-FFF2-40B4-BE49-F238E27FC236}">
                <a16:creationId xmlns:a16="http://schemas.microsoft.com/office/drawing/2014/main" id="{F6C3D78A-637A-9162-95DE-632572BA0523}"/>
              </a:ext>
            </a:extLst>
          </p:cNvPr>
          <p:cNvSpPr>
            <a:spLocks noGrp="1"/>
          </p:cNvSpPr>
          <p:nvPr>
            <p:ph type="title"/>
          </p:nvPr>
        </p:nvSpPr>
        <p:spPr/>
        <p:txBody>
          <a:bodyPr/>
          <a:lstStyle/>
          <a:p>
            <a:r>
              <a:rPr lang="en-US" dirty="0"/>
              <a:t>Example Story</a:t>
            </a:r>
          </a:p>
        </p:txBody>
      </p:sp>
      <p:sp>
        <p:nvSpPr>
          <p:cNvPr id="15" name="Round Same Side Corner Rectangle 14">
            <a:extLst>
              <a:ext uri="{FF2B5EF4-FFF2-40B4-BE49-F238E27FC236}">
                <a16:creationId xmlns:a16="http://schemas.microsoft.com/office/drawing/2014/main" id="{18BDF2DF-3271-D47F-280E-F61E7DE83E1B}"/>
              </a:ext>
            </a:extLst>
          </p:cNvPr>
          <p:cNvSpPr/>
          <p:nvPr/>
        </p:nvSpPr>
        <p:spPr>
          <a:xfrm>
            <a:off x="6381771" y="1114844"/>
            <a:ext cx="5563277" cy="283464"/>
          </a:xfrm>
          <a:prstGeom prst="round2SameRect">
            <a:avLst>
              <a:gd name="adj1" fmla="val 50000"/>
              <a:gd name="adj2" fmla="val 0"/>
            </a:avLst>
          </a:prstGeom>
          <a:solidFill>
            <a:schemeClr val="accent1">
              <a:lumMod val="90000"/>
            </a:schemeClr>
          </a:solidFill>
          <a:ln w="38100">
            <a:solidFill>
              <a:srgbClr val="6693DC"/>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b="1" dirty="0">
                <a:solidFill>
                  <a:schemeClr val="bg1"/>
                </a:solidFill>
              </a:rPr>
              <a:t>Story</a:t>
            </a:r>
          </a:p>
        </p:txBody>
      </p:sp>
      <p:sp>
        <p:nvSpPr>
          <p:cNvPr id="2" name="Rectangle 1">
            <a:extLst>
              <a:ext uri="{FF2B5EF4-FFF2-40B4-BE49-F238E27FC236}">
                <a16:creationId xmlns:a16="http://schemas.microsoft.com/office/drawing/2014/main" id="{E39E80F3-7DA2-EEC9-CF47-732512D3FA55}"/>
              </a:ext>
            </a:extLst>
          </p:cNvPr>
          <p:cNvSpPr/>
          <p:nvPr/>
        </p:nvSpPr>
        <p:spPr>
          <a:xfrm>
            <a:off x="6181240" y="6827049"/>
            <a:ext cx="6010760" cy="403091"/>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3A1BD6AA-D3A0-76C1-BD62-B1017FE1B3C2}"/>
              </a:ext>
            </a:extLst>
          </p:cNvPr>
          <p:cNvCxnSpPr>
            <a:cxnSpLocks/>
          </p:cNvCxnSpPr>
          <p:nvPr/>
        </p:nvCxnSpPr>
        <p:spPr>
          <a:xfrm>
            <a:off x="616688" y="1031359"/>
            <a:ext cx="10994065" cy="0"/>
          </a:xfrm>
          <a:prstGeom prst="line">
            <a:avLst/>
          </a:prstGeom>
          <a:ln w="44450">
            <a:solidFill>
              <a:schemeClr val="tx2">
                <a:lumMod val="75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6552318F-DA8A-6316-090C-C85C7DCCA89C}"/>
              </a:ext>
            </a:extLst>
          </p:cNvPr>
          <p:cNvCxnSpPr>
            <a:cxnSpLocks/>
          </p:cNvCxnSpPr>
          <p:nvPr/>
        </p:nvCxnSpPr>
        <p:spPr>
          <a:xfrm>
            <a:off x="6512767" y="6807481"/>
            <a:ext cx="5262466" cy="1229"/>
          </a:xfrm>
          <a:prstGeom prst="line">
            <a:avLst/>
          </a:prstGeom>
          <a:ln w="28575">
            <a:solidFill>
              <a:schemeClr val="tx2">
                <a:lumMod val="75000"/>
              </a:schemeClr>
            </a:solidFill>
            <a:tailEnd type="none"/>
          </a:ln>
          <a:effectLst/>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2189082019"/>
      </p:ext>
    </p:extLst>
  </p:cSld>
  <p:clrMapOvr>
    <a:masterClrMapping/>
  </p:clrMapOvr>
  <mc:AlternateContent xmlns:mc="http://schemas.openxmlformats.org/markup-compatibility/2006" xmlns:p14="http://schemas.microsoft.com/office/powerpoint/2010/main">
    <mc:Choice Requires="p14">
      <p:transition spd="slow" p14:dur="2000" advTm="38033"/>
    </mc:Choice>
    <mc:Fallback xmlns="">
      <p:transition spd="slow" advTm="380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4.79167E-6 -8.88178E-16 L -0.00013 -1.52569 " pathEditMode="relative" rAng="0" ptsTypes="AA">
                                      <p:cBhvr>
                                        <p:cTn id="6" dur="2000" fill="hold"/>
                                        <p:tgtEl>
                                          <p:spTgt spid="7"/>
                                        </p:tgtEl>
                                        <p:attrNameLst>
                                          <p:attrName>ppt_x</p:attrName>
                                          <p:attrName>ppt_y</p:attrName>
                                        </p:attrNameLst>
                                      </p:cBhvr>
                                      <p:rCtr x="-13" y="-76296"/>
                                    </p:animMotion>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1" nodeType="clickEffect">
                                  <p:stCondLst>
                                    <p:cond delay="0"/>
                                  </p:stCondLst>
                                  <p:childTnLst>
                                    <p:animMotion origin="layout" path="M -0.00013 -1.5257 L -0.00105 -2.2581 " pathEditMode="relative" rAng="0" ptsTypes="AA">
                                      <p:cBhvr>
                                        <p:cTn id="14" dur="2000" fill="hold"/>
                                        <p:tgtEl>
                                          <p:spTgt spid="7"/>
                                        </p:tgtEl>
                                        <p:attrNameLst>
                                          <p:attrName>ppt_x</p:attrName>
                                          <p:attrName>ppt_y</p:attrName>
                                        </p:attrNameLst>
                                      </p:cBhvr>
                                      <p:rCtr x="-52" y="-36690"/>
                                    </p:animMotion>
                                  </p:childTnLst>
                                </p:cTn>
                              </p:par>
                              <p:par>
                                <p:cTn id="15" presetID="1" presetClass="exit" presetSubtype="0" fill="hold" grpId="1"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grpId="1"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2" nodeType="clickEffect">
                                  <p:stCondLst>
                                    <p:cond delay="0"/>
                                  </p:stCondLst>
                                  <p:childTnLst>
                                    <p:animMotion origin="layout" path="M -0.00105 -2.2581 L 0.00013 -4.08495 " pathEditMode="relative" rAng="0" ptsTypes="AA">
                                      <p:cBhvr>
                                        <p:cTn id="22" dur="2000" fill="hold"/>
                                        <p:tgtEl>
                                          <p:spTgt spid="7"/>
                                        </p:tgtEl>
                                        <p:attrNameLst>
                                          <p:attrName>ppt_x</p:attrName>
                                          <p:attrName>ppt_y</p:attrName>
                                        </p:attrNameLst>
                                      </p:cBhvr>
                                      <p:rCtr x="52" y="-91343"/>
                                    </p:animMotion>
                                  </p:childTnLst>
                                </p:cTn>
                              </p:par>
                              <p:par>
                                <p:cTn id="23" presetID="1" presetClass="exit"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3" nodeType="clickEffect">
                                  <p:stCondLst>
                                    <p:cond delay="0"/>
                                  </p:stCondLst>
                                  <p:childTnLst>
                                    <p:animMotion origin="layout" path="M 0.00104 -4.08495 L 0.00104 -8.39421 " pathEditMode="relative" rAng="0" ptsTypes="AA">
                                      <p:cBhvr>
                                        <p:cTn id="30" dur="2000" fill="hold"/>
                                        <p:tgtEl>
                                          <p:spTgt spid="7"/>
                                        </p:tgtEl>
                                        <p:attrNameLst>
                                          <p:attrName>ppt_x</p:attrName>
                                          <p:attrName>ppt_y</p:attrName>
                                        </p:attrNameLst>
                                      </p:cBhvr>
                                      <p:rCtr x="0" y="-215463"/>
                                    </p:animMotion>
                                  </p:childTnLst>
                                </p:cTn>
                              </p:par>
                              <p:par>
                                <p:cTn id="31" presetID="1" presetClass="exit"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hidden"/>
                                      </p:to>
                                    </p:set>
                                  </p:childTnLst>
                                </p:cTn>
                              </p:par>
                              <p:par>
                                <p:cTn id="33" presetID="1" presetClass="entr" presetSubtype="0" fill="hold" grpId="1"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4" nodeType="clickEffect">
                                  <p:stCondLst>
                                    <p:cond delay="0"/>
                                  </p:stCondLst>
                                  <p:childTnLst>
                                    <p:animMotion origin="layout" path="M 0.00104 -8.3912 L 0.00234 -8.97593 " pathEditMode="relative" rAng="0" ptsTypes="AA">
                                      <p:cBhvr>
                                        <p:cTn id="38" dur="2000" fill="hold"/>
                                        <p:tgtEl>
                                          <p:spTgt spid="7"/>
                                        </p:tgtEl>
                                        <p:attrNameLst>
                                          <p:attrName>ppt_x</p:attrName>
                                          <p:attrName>ppt_y</p:attrName>
                                        </p:attrNameLst>
                                      </p:cBhvr>
                                      <p:rCtr x="65" y="-29236"/>
                                    </p:animMotion>
                                  </p:childTnLst>
                                </p:cTn>
                              </p:par>
                              <p:par>
                                <p:cTn id="39" presetID="1" presetClass="exit"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hidden"/>
                                      </p:to>
                                    </p:set>
                                  </p:childTnLst>
                                </p:cTn>
                              </p:par>
                              <p:par>
                                <p:cTn id="41" presetID="1" presetClass="entr" presetSubtype="0" fill="hold" grpId="1"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0" presetClass="path" presetSubtype="0" accel="50000" decel="50000" fill="hold" grpId="5" nodeType="clickEffect">
                                  <p:stCondLst>
                                    <p:cond delay="0"/>
                                  </p:stCondLst>
                                  <p:childTnLst>
                                    <p:animMotion origin="layout" path="M 0.00234 -8.97593 L 0.00234 -9.6912 " pathEditMode="relative" rAng="0" ptsTypes="AA">
                                      <p:cBhvr>
                                        <p:cTn id="46" dur="2000" fill="hold"/>
                                        <p:tgtEl>
                                          <p:spTgt spid="7"/>
                                        </p:tgtEl>
                                        <p:attrNameLst>
                                          <p:attrName>ppt_x</p:attrName>
                                          <p:attrName>ppt_y</p:attrName>
                                        </p:attrNameLst>
                                      </p:cBhvr>
                                      <p:rCtr x="0" y="-35764"/>
                                    </p:animMotion>
                                  </p:childTnLst>
                                </p:cTn>
                              </p:par>
                              <p:par>
                                <p:cTn id="47" presetID="1" presetClass="exit"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hidden"/>
                                      </p:to>
                                    </p:set>
                                  </p:childTnLst>
                                </p:cTn>
                              </p:par>
                              <p:par>
                                <p:cTn id="55" presetID="1" presetClass="entr" presetSubtype="0" fill="hold" grpId="1"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xit" presetSubtype="0" fill="hold" grpId="6" nodeType="withEffect">
                                  <p:stCondLst>
                                    <p:cond delay="0"/>
                                  </p:stCondLst>
                                  <p:childTnLst>
                                    <p:set>
                                      <p:cBhvr>
                                        <p:cTn id="58" dur="1" fill="hold">
                                          <p:stCondLst>
                                            <p:cond delay="0"/>
                                          </p:stCondLst>
                                        </p:cTn>
                                        <p:tgtEl>
                                          <p:spTgt spid="7"/>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7" grpId="2"/>
      <p:bldP spid="7" grpId="3"/>
      <p:bldP spid="7" grpId="4"/>
      <p:bldP spid="7" grpId="5"/>
      <p:bldP spid="7" grpId="6"/>
      <p:bldP spid="9" grpId="0"/>
      <p:bldP spid="8" grpId="0"/>
      <p:bldP spid="8" grpId="1"/>
      <p:bldP spid="18" grpId="0"/>
      <p:bldP spid="18" grpId="1"/>
      <p:bldP spid="21" grpId="0"/>
      <p:bldP spid="21" grpId="1"/>
      <p:bldP spid="22" grpId="0"/>
      <p:bldP spid="22" grpId="1"/>
      <p:bldP spid="23" grpId="0"/>
      <p:bldP spid="23" grpId="1"/>
      <p:bldP spid="24" grpId="0"/>
      <p:bldP spid="24" grpId="1"/>
      <p:bldP spid="25" grpId="1"/>
      <p:bldP spid="3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7F65F-9FE7-94B0-45D7-6C0146622024}"/>
              </a:ext>
            </a:extLst>
          </p:cNvPr>
          <p:cNvSpPr>
            <a:spLocks noGrp="1"/>
          </p:cNvSpPr>
          <p:nvPr>
            <p:ph type="title"/>
          </p:nvPr>
        </p:nvSpPr>
        <p:spPr/>
        <p:txBody>
          <a:bodyPr/>
          <a:lstStyle/>
          <a:p>
            <a:r>
              <a:rPr lang="en-US" dirty="0"/>
              <a:t>Comparison to Base LM</a:t>
            </a:r>
          </a:p>
        </p:txBody>
      </p:sp>
      <p:sp>
        <p:nvSpPr>
          <p:cNvPr id="3" name="Content Placeholder 2">
            <a:extLst>
              <a:ext uri="{FF2B5EF4-FFF2-40B4-BE49-F238E27FC236}">
                <a16:creationId xmlns:a16="http://schemas.microsoft.com/office/drawing/2014/main" id="{60F3335C-90EC-AED5-7A9D-069307A3FA8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78364926"/>
      </p:ext>
    </p:extLst>
  </p:cSld>
  <p:clrMapOvr>
    <a:masterClrMapping/>
  </p:clrMapOvr>
  <mc:AlternateContent xmlns:mc="http://schemas.openxmlformats.org/markup-compatibility/2006" xmlns:p14="http://schemas.microsoft.com/office/powerpoint/2010/main">
    <mc:Choice Requires="p14">
      <p:transition spd="slow" p14:dur="2000" advTm="7900"/>
    </mc:Choice>
    <mc:Fallback xmlns="">
      <p:transition spd="slow" advTm="79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A4D97-5AA8-888D-AC43-2AA005187761}"/>
              </a:ext>
            </a:extLst>
          </p:cNvPr>
          <p:cNvSpPr>
            <a:spLocks noGrp="1"/>
          </p:cNvSpPr>
          <p:nvPr>
            <p:ph type="title"/>
          </p:nvPr>
        </p:nvSpPr>
        <p:spPr/>
        <p:txBody>
          <a:bodyPr/>
          <a:lstStyle/>
          <a:p>
            <a:r>
              <a:rPr lang="en-US" dirty="0"/>
              <a:t>Comparison to Base LM</a:t>
            </a:r>
          </a:p>
        </p:txBody>
      </p:sp>
      <p:cxnSp>
        <p:nvCxnSpPr>
          <p:cNvPr id="4" name="Straight Connector 3">
            <a:extLst>
              <a:ext uri="{FF2B5EF4-FFF2-40B4-BE49-F238E27FC236}">
                <a16:creationId xmlns:a16="http://schemas.microsoft.com/office/drawing/2014/main" id="{3011E800-A2D6-401C-304B-3ECD6F2C9AB2}"/>
              </a:ext>
            </a:extLst>
          </p:cNvPr>
          <p:cNvCxnSpPr>
            <a:cxnSpLocks/>
          </p:cNvCxnSpPr>
          <p:nvPr/>
        </p:nvCxnSpPr>
        <p:spPr>
          <a:xfrm flipV="1">
            <a:off x="4222676" y="1356627"/>
            <a:ext cx="18279" cy="4934355"/>
          </a:xfrm>
          <a:prstGeom prst="line">
            <a:avLst/>
          </a:prstGeom>
          <a:ln w="44450"/>
        </p:spPr>
        <p:style>
          <a:lnRef idx="1">
            <a:schemeClr val="dk1"/>
          </a:lnRef>
          <a:fillRef idx="0">
            <a:schemeClr val="dk1"/>
          </a:fillRef>
          <a:effectRef idx="0">
            <a:schemeClr val="dk1"/>
          </a:effectRef>
          <a:fontRef idx="minor">
            <a:schemeClr val="tx1"/>
          </a:fontRef>
        </p:style>
      </p:cxnSp>
      <p:sp>
        <p:nvSpPr>
          <p:cNvPr id="5" name="Rectangle 4">
            <a:extLst>
              <a:ext uri="{FF2B5EF4-FFF2-40B4-BE49-F238E27FC236}">
                <a16:creationId xmlns:a16="http://schemas.microsoft.com/office/drawing/2014/main" id="{6DDD9F0E-21B4-D099-ABA4-C10C367AC5C4}"/>
              </a:ext>
            </a:extLst>
          </p:cNvPr>
          <p:cNvSpPr/>
          <p:nvPr/>
        </p:nvSpPr>
        <p:spPr>
          <a:xfrm rot="16200000">
            <a:off x="7222814" y="1444378"/>
            <a:ext cx="210930" cy="210312"/>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F74596FF-5778-2954-2CEA-34F817BD7662}"/>
              </a:ext>
            </a:extLst>
          </p:cNvPr>
          <p:cNvSpPr txBox="1"/>
          <p:nvPr/>
        </p:nvSpPr>
        <p:spPr>
          <a:xfrm>
            <a:off x="7395039" y="1369371"/>
            <a:ext cx="603050" cy="369332"/>
          </a:xfrm>
          <a:prstGeom prst="rect">
            <a:avLst/>
          </a:prstGeom>
          <a:noFill/>
        </p:spPr>
        <p:txBody>
          <a:bodyPr wrap="none" rtlCol="0">
            <a:spAutoFit/>
          </a:bodyPr>
          <a:lstStyle/>
          <a:p>
            <a:r>
              <a:rPr lang="en-US" dirty="0"/>
              <a:t>DOC</a:t>
            </a:r>
          </a:p>
        </p:txBody>
      </p:sp>
      <p:sp>
        <p:nvSpPr>
          <p:cNvPr id="7" name="Rectangle 6">
            <a:extLst>
              <a:ext uri="{FF2B5EF4-FFF2-40B4-BE49-F238E27FC236}">
                <a16:creationId xmlns:a16="http://schemas.microsoft.com/office/drawing/2014/main" id="{726804F7-B2ED-CFA7-8173-630F16CF8DFC}"/>
              </a:ext>
            </a:extLst>
          </p:cNvPr>
          <p:cNvSpPr/>
          <p:nvPr/>
        </p:nvSpPr>
        <p:spPr>
          <a:xfrm rot="16200000">
            <a:off x="4613548" y="1444285"/>
            <a:ext cx="211115" cy="2103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4DA48EF4-ED66-3C60-E0D8-35EB1D8BCA93}"/>
              </a:ext>
            </a:extLst>
          </p:cNvPr>
          <p:cNvSpPr txBox="1"/>
          <p:nvPr/>
        </p:nvSpPr>
        <p:spPr>
          <a:xfrm>
            <a:off x="4785866" y="1369371"/>
            <a:ext cx="1656992" cy="369332"/>
          </a:xfrm>
          <a:prstGeom prst="rect">
            <a:avLst/>
          </a:prstGeom>
          <a:noFill/>
        </p:spPr>
        <p:txBody>
          <a:bodyPr wrap="none" rtlCol="0">
            <a:spAutoFit/>
          </a:bodyPr>
          <a:lstStyle/>
          <a:p>
            <a:r>
              <a:rPr lang="en-US" dirty="0"/>
              <a:t>Rolling Window</a:t>
            </a:r>
          </a:p>
        </p:txBody>
      </p:sp>
      <p:sp>
        <p:nvSpPr>
          <p:cNvPr id="9" name="Rectangle 8">
            <a:extLst>
              <a:ext uri="{FF2B5EF4-FFF2-40B4-BE49-F238E27FC236}">
                <a16:creationId xmlns:a16="http://schemas.microsoft.com/office/drawing/2014/main" id="{F73B9042-316F-DC82-7812-E4797DC88E56}"/>
              </a:ext>
            </a:extLst>
          </p:cNvPr>
          <p:cNvSpPr/>
          <p:nvPr/>
        </p:nvSpPr>
        <p:spPr>
          <a:xfrm rot="16200000">
            <a:off x="6032430" y="4479195"/>
            <a:ext cx="3310128" cy="304183"/>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7C4023C-1B76-8A8A-3F3F-5DB5F9EF27C0}"/>
              </a:ext>
            </a:extLst>
          </p:cNvPr>
          <p:cNvSpPr/>
          <p:nvPr/>
        </p:nvSpPr>
        <p:spPr>
          <a:xfrm rot="16200000">
            <a:off x="6694951" y="5530521"/>
            <a:ext cx="1207008" cy="30464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43BE444-2444-3C66-D17B-00D342994C67}"/>
              </a:ext>
            </a:extLst>
          </p:cNvPr>
          <p:cNvSpPr/>
          <p:nvPr/>
        </p:nvSpPr>
        <p:spPr>
          <a:xfrm rot="16200000">
            <a:off x="3252843" y="4205925"/>
            <a:ext cx="3849624" cy="304183"/>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7B697B6-041F-6A48-DA5D-D62B8F0B500E}"/>
              </a:ext>
            </a:extLst>
          </p:cNvPr>
          <p:cNvSpPr/>
          <p:nvPr/>
        </p:nvSpPr>
        <p:spPr>
          <a:xfrm rot="16200000">
            <a:off x="3883361" y="5225247"/>
            <a:ext cx="1810512" cy="30464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DEC25B6-0FD7-C380-CA44-7957E50F388C}"/>
              </a:ext>
            </a:extLst>
          </p:cNvPr>
          <p:cNvSpPr/>
          <p:nvPr/>
        </p:nvSpPr>
        <p:spPr>
          <a:xfrm rot="16200000">
            <a:off x="4533864" y="4251644"/>
            <a:ext cx="3758184" cy="304183"/>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28BCC55-BB43-48F5-5F33-FF66CF04BB9B}"/>
              </a:ext>
            </a:extLst>
          </p:cNvPr>
          <p:cNvSpPr/>
          <p:nvPr/>
        </p:nvSpPr>
        <p:spPr>
          <a:xfrm rot="16200000">
            <a:off x="5420181" y="5527232"/>
            <a:ext cx="1207008" cy="3041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DE3EC93-F656-EB5F-68BA-3FCA4D8297AB}"/>
              </a:ext>
            </a:extLst>
          </p:cNvPr>
          <p:cNvSpPr txBox="1"/>
          <p:nvPr/>
        </p:nvSpPr>
        <p:spPr>
          <a:xfrm>
            <a:off x="7004424" y="4749500"/>
            <a:ext cx="593432" cy="369332"/>
          </a:xfrm>
          <a:prstGeom prst="rect">
            <a:avLst/>
          </a:prstGeom>
          <a:noFill/>
        </p:spPr>
        <p:txBody>
          <a:bodyPr wrap="none" rtlCol="0">
            <a:spAutoFit/>
          </a:bodyPr>
          <a:lstStyle/>
          <a:p>
            <a:r>
              <a:rPr lang="en-US" dirty="0"/>
              <a:t>25.4</a:t>
            </a:r>
          </a:p>
        </p:txBody>
      </p:sp>
      <p:sp>
        <p:nvSpPr>
          <p:cNvPr id="16" name="TextBox 15">
            <a:extLst>
              <a:ext uri="{FF2B5EF4-FFF2-40B4-BE49-F238E27FC236}">
                <a16:creationId xmlns:a16="http://schemas.microsoft.com/office/drawing/2014/main" id="{E2CC672E-77A1-4217-EB30-B832AAB5F708}"/>
              </a:ext>
            </a:extLst>
          </p:cNvPr>
          <p:cNvSpPr txBox="1"/>
          <p:nvPr/>
        </p:nvSpPr>
        <p:spPr>
          <a:xfrm>
            <a:off x="7398165" y="2660989"/>
            <a:ext cx="593432" cy="369332"/>
          </a:xfrm>
          <a:prstGeom prst="rect">
            <a:avLst/>
          </a:prstGeom>
          <a:noFill/>
        </p:spPr>
        <p:txBody>
          <a:bodyPr wrap="none" rtlCol="0">
            <a:spAutoFit/>
          </a:bodyPr>
          <a:lstStyle/>
          <a:p>
            <a:r>
              <a:rPr lang="en-US" dirty="0"/>
              <a:t>69.5</a:t>
            </a:r>
          </a:p>
        </p:txBody>
      </p:sp>
      <p:sp>
        <p:nvSpPr>
          <p:cNvPr id="17" name="TextBox 16">
            <a:extLst>
              <a:ext uri="{FF2B5EF4-FFF2-40B4-BE49-F238E27FC236}">
                <a16:creationId xmlns:a16="http://schemas.microsoft.com/office/drawing/2014/main" id="{8C5C5362-794C-A805-82B7-43323DDFD4F7}"/>
              </a:ext>
            </a:extLst>
          </p:cNvPr>
          <p:cNvSpPr txBox="1"/>
          <p:nvPr/>
        </p:nvSpPr>
        <p:spPr>
          <a:xfrm>
            <a:off x="4505243" y="4136980"/>
            <a:ext cx="593432" cy="369332"/>
          </a:xfrm>
          <a:prstGeom prst="rect">
            <a:avLst/>
          </a:prstGeom>
          <a:noFill/>
        </p:spPr>
        <p:txBody>
          <a:bodyPr wrap="none" rtlCol="0">
            <a:spAutoFit/>
          </a:bodyPr>
          <a:lstStyle/>
          <a:p>
            <a:r>
              <a:rPr lang="en-US" dirty="0"/>
              <a:t>38.0</a:t>
            </a:r>
          </a:p>
        </p:txBody>
      </p:sp>
      <p:sp>
        <p:nvSpPr>
          <p:cNvPr id="18" name="TextBox 17">
            <a:extLst>
              <a:ext uri="{FF2B5EF4-FFF2-40B4-BE49-F238E27FC236}">
                <a16:creationId xmlns:a16="http://schemas.microsoft.com/office/drawing/2014/main" id="{FC5667CB-C777-8AB7-DDA2-AF413FB522E3}"/>
              </a:ext>
            </a:extLst>
          </p:cNvPr>
          <p:cNvSpPr txBox="1"/>
          <p:nvPr/>
        </p:nvSpPr>
        <p:spPr>
          <a:xfrm>
            <a:off x="4880939" y="2109917"/>
            <a:ext cx="593432" cy="369332"/>
          </a:xfrm>
          <a:prstGeom prst="rect">
            <a:avLst/>
          </a:prstGeom>
          <a:noFill/>
        </p:spPr>
        <p:txBody>
          <a:bodyPr wrap="none" rtlCol="0">
            <a:spAutoFit/>
          </a:bodyPr>
          <a:lstStyle/>
          <a:p>
            <a:r>
              <a:rPr lang="en-US" dirty="0"/>
              <a:t>80.8</a:t>
            </a:r>
          </a:p>
        </p:txBody>
      </p:sp>
      <p:sp>
        <p:nvSpPr>
          <p:cNvPr id="19" name="TextBox 18">
            <a:extLst>
              <a:ext uri="{FF2B5EF4-FFF2-40B4-BE49-F238E27FC236}">
                <a16:creationId xmlns:a16="http://schemas.microsoft.com/office/drawing/2014/main" id="{B408A3D0-1A6C-9D6D-037B-D294488359B2}"/>
              </a:ext>
            </a:extLst>
          </p:cNvPr>
          <p:cNvSpPr txBox="1"/>
          <p:nvPr/>
        </p:nvSpPr>
        <p:spPr>
          <a:xfrm>
            <a:off x="5725797" y="4758156"/>
            <a:ext cx="593432" cy="369332"/>
          </a:xfrm>
          <a:prstGeom prst="rect">
            <a:avLst/>
          </a:prstGeom>
          <a:noFill/>
        </p:spPr>
        <p:txBody>
          <a:bodyPr wrap="none" rtlCol="0">
            <a:spAutoFit/>
          </a:bodyPr>
          <a:lstStyle/>
          <a:p>
            <a:r>
              <a:rPr lang="en-US" dirty="0"/>
              <a:t>25.4</a:t>
            </a:r>
          </a:p>
        </p:txBody>
      </p:sp>
      <p:sp>
        <p:nvSpPr>
          <p:cNvPr id="20" name="TextBox 19">
            <a:extLst>
              <a:ext uri="{FF2B5EF4-FFF2-40B4-BE49-F238E27FC236}">
                <a16:creationId xmlns:a16="http://schemas.microsoft.com/office/drawing/2014/main" id="{60C75EEC-7297-9C8B-01AD-3B148FA98D8F}"/>
              </a:ext>
            </a:extLst>
          </p:cNvPr>
          <p:cNvSpPr txBox="1"/>
          <p:nvPr/>
        </p:nvSpPr>
        <p:spPr>
          <a:xfrm>
            <a:off x="6115449" y="2202566"/>
            <a:ext cx="593432" cy="369332"/>
          </a:xfrm>
          <a:prstGeom prst="rect">
            <a:avLst/>
          </a:prstGeom>
          <a:noFill/>
        </p:spPr>
        <p:txBody>
          <a:bodyPr wrap="none" rtlCol="0">
            <a:spAutoFit/>
          </a:bodyPr>
          <a:lstStyle/>
          <a:p>
            <a:r>
              <a:rPr lang="en-US" dirty="0"/>
              <a:t>78.9</a:t>
            </a:r>
          </a:p>
        </p:txBody>
      </p:sp>
      <p:cxnSp>
        <p:nvCxnSpPr>
          <p:cNvPr id="21" name="Straight Connector 20">
            <a:extLst>
              <a:ext uri="{FF2B5EF4-FFF2-40B4-BE49-F238E27FC236}">
                <a16:creationId xmlns:a16="http://schemas.microsoft.com/office/drawing/2014/main" id="{CF8ED67E-6BE8-ECC7-2807-1A1C09BCA7FA}"/>
              </a:ext>
            </a:extLst>
          </p:cNvPr>
          <p:cNvCxnSpPr>
            <a:cxnSpLocks/>
          </p:cNvCxnSpPr>
          <p:nvPr/>
        </p:nvCxnSpPr>
        <p:spPr>
          <a:xfrm>
            <a:off x="4122985" y="6290982"/>
            <a:ext cx="4117767" cy="0"/>
          </a:xfrm>
          <a:prstGeom prst="line">
            <a:avLst/>
          </a:prstGeom>
          <a:ln w="44450"/>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342F6636-0B73-B3EC-DE67-C59135EE094A}"/>
              </a:ext>
            </a:extLst>
          </p:cNvPr>
          <p:cNvCxnSpPr>
            <a:cxnSpLocks/>
          </p:cNvCxnSpPr>
          <p:nvPr/>
        </p:nvCxnSpPr>
        <p:spPr>
          <a:xfrm flipH="1">
            <a:off x="4159739" y="1546109"/>
            <a:ext cx="151261" cy="0"/>
          </a:xfrm>
          <a:prstGeom prst="line">
            <a:avLst/>
          </a:prstGeom>
          <a:ln w="44450"/>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61AE1FD8-19A6-320B-0417-E9651A0645A4}"/>
              </a:ext>
            </a:extLst>
          </p:cNvPr>
          <p:cNvSpPr txBox="1"/>
          <p:nvPr/>
        </p:nvSpPr>
        <p:spPr>
          <a:xfrm>
            <a:off x="3805335" y="6050009"/>
            <a:ext cx="226660" cy="239546"/>
          </a:xfrm>
          <a:prstGeom prst="rect">
            <a:avLst/>
          </a:prstGeom>
          <a:noFill/>
        </p:spPr>
        <p:txBody>
          <a:bodyPr wrap="none" rtlCol="0">
            <a:spAutoFit/>
          </a:bodyPr>
          <a:lstStyle/>
          <a:p>
            <a:r>
              <a:rPr lang="en-US" sz="2400" dirty="0"/>
              <a:t>0</a:t>
            </a:r>
          </a:p>
        </p:txBody>
      </p:sp>
      <p:sp>
        <p:nvSpPr>
          <p:cNvPr id="24" name="TextBox 23">
            <a:extLst>
              <a:ext uri="{FF2B5EF4-FFF2-40B4-BE49-F238E27FC236}">
                <a16:creationId xmlns:a16="http://schemas.microsoft.com/office/drawing/2014/main" id="{76C547C1-FE10-BEC9-F003-D290751EE15D}"/>
              </a:ext>
            </a:extLst>
          </p:cNvPr>
          <p:cNvSpPr txBox="1"/>
          <p:nvPr/>
        </p:nvSpPr>
        <p:spPr>
          <a:xfrm>
            <a:off x="3548049" y="1315966"/>
            <a:ext cx="433878" cy="239546"/>
          </a:xfrm>
          <a:prstGeom prst="rect">
            <a:avLst/>
          </a:prstGeom>
          <a:noFill/>
        </p:spPr>
        <p:txBody>
          <a:bodyPr wrap="none" rtlCol="0">
            <a:spAutoFit/>
          </a:bodyPr>
          <a:lstStyle/>
          <a:p>
            <a:r>
              <a:rPr lang="en-US" sz="2400" dirty="0"/>
              <a:t>100</a:t>
            </a:r>
          </a:p>
        </p:txBody>
      </p:sp>
      <p:sp>
        <p:nvSpPr>
          <p:cNvPr id="25" name="TextBox 24">
            <a:extLst>
              <a:ext uri="{FF2B5EF4-FFF2-40B4-BE49-F238E27FC236}">
                <a16:creationId xmlns:a16="http://schemas.microsoft.com/office/drawing/2014/main" id="{781CF8EB-AF43-F380-39E5-8ACCB75B268D}"/>
              </a:ext>
            </a:extLst>
          </p:cNvPr>
          <p:cNvSpPr txBox="1"/>
          <p:nvPr/>
        </p:nvSpPr>
        <p:spPr>
          <a:xfrm>
            <a:off x="6798002" y="6275748"/>
            <a:ext cx="939792" cy="191636"/>
          </a:xfrm>
          <a:prstGeom prst="rect">
            <a:avLst/>
          </a:prstGeom>
          <a:noFill/>
        </p:spPr>
        <p:txBody>
          <a:bodyPr wrap="none" rtlCol="0">
            <a:spAutoFit/>
          </a:bodyPr>
          <a:lstStyle/>
          <a:p>
            <a:r>
              <a:rPr lang="en-US" dirty="0"/>
              <a:t>% Interesting</a:t>
            </a:r>
          </a:p>
        </p:txBody>
      </p:sp>
      <p:sp>
        <p:nvSpPr>
          <p:cNvPr id="26" name="TextBox 25">
            <a:extLst>
              <a:ext uri="{FF2B5EF4-FFF2-40B4-BE49-F238E27FC236}">
                <a16:creationId xmlns:a16="http://schemas.microsoft.com/office/drawing/2014/main" id="{A719BEBB-DB02-B278-219D-10AFAE244D45}"/>
              </a:ext>
            </a:extLst>
          </p:cNvPr>
          <p:cNvSpPr txBox="1"/>
          <p:nvPr/>
        </p:nvSpPr>
        <p:spPr>
          <a:xfrm>
            <a:off x="4348694" y="6275748"/>
            <a:ext cx="849171" cy="191636"/>
          </a:xfrm>
          <a:prstGeom prst="rect">
            <a:avLst/>
          </a:prstGeom>
          <a:noFill/>
        </p:spPr>
        <p:txBody>
          <a:bodyPr wrap="none" rtlCol="0">
            <a:spAutoFit/>
          </a:bodyPr>
          <a:lstStyle/>
          <a:p>
            <a:r>
              <a:rPr lang="en-US" dirty="0"/>
              <a:t>% Coherent</a:t>
            </a:r>
          </a:p>
        </p:txBody>
      </p:sp>
      <p:sp>
        <p:nvSpPr>
          <p:cNvPr id="27" name="TextBox 26">
            <a:extLst>
              <a:ext uri="{FF2B5EF4-FFF2-40B4-BE49-F238E27FC236}">
                <a16:creationId xmlns:a16="http://schemas.microsoft.com/office/drawing/2014/main" id="{3A70D514-CD9E-F16C-9C6B-851A7CBE0A51}"/>
              </a:ext>
            </a:extLst>
          </p:cNvPr>
          <p:cNvSpPr txBox="1"/>
          <p:nvPr/>
        </p:nvSpPr>
        <p:spPr>
          <a:xfrm>
            <a:off x="5620480" y="6275748"/>
            <a:ext cx="809137" cy="191636"/>
          </a:xfrm>
          <a:prstGeom prst="rect">
            <a:avLst/>
          </a:prstGeom>
          <a:noFill/>
        </p:spPr>
        <p:txBody>
          <a:bodyPr wrap="none" rtlCol="0">
            <a:spAutoFit/>
          </a:bodyPr>
          <a:lstStyle/>
          <a:p>
            <a:r>
              <a:rPr lang="en-US" dirty="0"/>
              <a:t>% Relevant</a:t>
            </a:r>
          </a:p>
        </p:txBody>
      </p:sp>
    </p:spTree>
    <p:extLst>
      <p:ext uri="{BB962C8B-B14F-4D97-AF65-F5344CB8AC3E}">
        <p14:creationId xmlns:p14="http://schemas.microsoft.com/office/powerpoint/2010/main" val="1984635796"/>
      </p:ext>
    </p:extLst>
  </p:cSld>
  <p:clrMapOvr>
    <a:masterClrMapping/>
  </p:clrMapOvr>
  <mc:AlternateContent xmlns:mc="http://schemas.openxmlformats.org/markup-compatibility/2006" xmlns:p14="http://schemas.microsoft.com/office/powerpoint/2010/main">
    <mc:Choice Requires="p14">
      <p:transition spd="slow" p14:dur="2000" advTm="18400"/>
    </mc:Choice>
    <mc:Fallback xmlns="">
      <p:transition spd="slow" advTm="1840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0B9AE-13ED-CDB1-B8E8-DE636FFBD6AB}"/>
              </a:ext>
            </a:extLst>
          </p:cNvPr>
          <p:cNvSpPr>
            <a:spLocks noGrp="1"/>
          </p:cNvSpPr>
          <p:nvPr>
            <p:ph type="title"/>
          </p:nvPr>
        </p:nvSpPr>
        <p:spPr/>
        <p:txBody>
          <a:bodyPr/>
          <a:lstStyle/>
          <a:p>
            <a:r>
              <a:rPr lang="en-US" dirty="0"/>
              <a:t>Comparison to Prior System (Re</a:t>
            </a:r>
            <a:r>
              <a:rPr lang="en-US" baseline="30000" dirty="0"/>
              <a:t>3</a:t>
            </a:r>
            <a:r>
              <a:rPr lang="en-US" dirty="0"/>
              <a:t>)</a:t>
            </a:r>
          </a:p>
        </p:txBody>
      </p:sp>
    </p:spTree>
    <p:extLst>
      <p:ext uri="{BB962C8B-B14F-4D97-AF65-F5344CB8AC3E}">
        <p14:creationId xmlns:p14="http://schemas.microsoft.com/office/powerpoint/2010/main" val="109063605"/>
      </p:ext>
    </p:extLst>
  </p:cSld>
  <p:clrMapOvr>
    <a:masterClrMapping/>
  </p:clrMapOvr>
  <mc:AlternateContent xmlns:mc="http://schemas.openxmlformats.org/markup-compatibility/2006" xmlns:p14="http://schemas.microsoft.com/office/powerpoint/2010/main">
    <mc:Choice Requires="p14">
      <p:transition spd="slow" p14:dur="2000" advTm="9800"/>
    </mc:Choice>
    <mc:Fallback xmlns="">
      <p:transition spd="slow" advTm="98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0B9AE-13ED-CDB1-B8E8-DE636FFBD6AB}"/>
              </a:ext>
            </a:extLst>
          </p:cNvPr>
          <p:cNvSpPr>
            <a:spLocks noGrp="1"/>
          </p:cNvSpPr>
          <p:nvPr>
            <p:ph type="title"/>
          </p:nvPr>
        </p:nvSpPr>
        <p:spPr/>
        <p:txBody>
          <a:bodyPr/>
          <a:lstStyle/>
          <a:p>
            <a:r>
              <a:rPr lang="en-US" dirty="0"/>
              <a:t>Comparison to Prior System (Re</a:t>
            </a:r>
            <a:r>
              <a:rPr lang="en-US" baseline="30000" dirty="0"/>
              <a:t>3</a:t>
            </a:r>
            <a:r>
              <a:rPr lang="en-US" dirty="0"/>
              <a:t>)</a:t>
            </a:r>
          </a:p>
        </p:txBody>
      </p:sp>
      <p:cxnSp>
        <p:nvCxnSpPr>
          <p:cNvPr id="4" name="Straight Connector 3">
            <a:extLst>
              <a:ext uri="{FF2B5EF4-FFF2-40B4-BE49-F238E27FC236}">
                <a16:creationId xmlns:a16="http://schemas.microsoft.com/office/drawing/2014/main" id="{1F10D219-458D-8BFB-72A5-B8153ABB2CD2}"/>
              </a:ext>
            </a:extLst>
          </p:cNvPr>
          <p:cNvCxnSpPr>
            <a:cxnSpLocks/>
          </p:cNvCxnSpPr>
          <p:nvPr/>
        </p:nvCxnSpPr>
        <p:spPr>
          <a:xfrm flipV="1">
            <a:off x="4222676" y="1356627"/>
            <a:ext cx="18279" cy="4934355"/>
          </a:xfrm>
          <a:prstGeom prst="line">
            <a:avLst/>
          </a:prstGeom>
          <a:ln w="44450"/>
        </p:spPr>
        <p:style>
          <a:lnRef idx="1">
            <a:schemeClr val="dk1"/>
          </a:lnRef>
          <a:fillRef idx="0">
            <a:schemeClr val="dk1"/>
          </a:fillRef>
          <a:effectRef idx="0">
            <a:schemeClr val="dk1"/>
          </a:effectRef>
          <a:fontRef idx="minor">
            <a:schemeClr val="tx1"/>
          </a:fontRef>
        </p:style>
      </p:cxnSp>
      <p:sp>
        <p:nvSpPr>
          <p:cNvPr id="5" name="Rectangle 4">
            <a:extLst>
              <a:ext uri="{FF2B5EF4-FFF2-40B4-BE49-F238E27FC236}">
                <a16:creationId xmlns:a16="http://schemas.microsoft.com/office/drawing/2014/main" id="{2172109E-4158-3933-9C90-746E1E68EC36}"/>
              </a:ext>
            </a:extLst>
          </p:cNvPr>
          <p:cNvSpPr/>
          <p:nvPr/>
        </p:nvSpPr>
        <p:spPr>
          <a:xfrm rot="16200000">
            <a:off x="7222814" y="1770198"/>
            <a:ext cx="210930" cy="210312"/>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8F88B4DB-60DB-96AC-079A-3A91ED57DF97}"/>
              </a:ext>
            </a:extLst>
          </p:cNvPr>
          <p:cNvSpPr txBox="1"/>
          <p:nvPr/>
        </p:nvSpPr>
        <p:spPr>
          <a:xfrm>
            <a:off x="7395039" y="1695191"/>
            <a:ext cx="603050" cy="369332"/>
          </a:xfrm>
          <a:prstGeom prst="rect">
            <a:avLst/>
          </a:prstGeom>
          <a:noFill/>
        </p:spPr>
        <p:txBody>
          <a:bodyPr wrap="none" rtlCol="0">
            <a:spAutoFit/>
          </a:bodyPr>
          <a:lstStyle/>
          <a:p>
            <a:r>
              <a:rPr lang="en-US" dirty="0"/>
              <a:t>DOC</a:t>
            </a:r>
          </a:p>
        </p:txBody>
      </p:sp>
      <p:sp>
        <p:nvSpPr>
          <p:cNvPr id="7" name="Rectangle 6">
            <a:extLst>
              <a:ext uri="{FF2B5EF4-FFF2-40B4-BE49-F238E27FC236}">
                <a16:creationId xmlns:a16="http://schemas.microsoft.com/office/drawing/2014/main" id="{FA5A1D10-09F1-20E2-7A6E-DE535268635C}"/>
              </a:ext>
            </a:extLst>
          </p:cNvPr>
          <p:cNvSpPr/>
          <p:nvPr/>
        </p:nvSpPr>
        <p:spPr>
          <a:xfrm rot="16200000">
            <a:off x="4613548" y="1770105"/>
            <a:ext cx="211115" cy="2103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D28E2617-09D8-2175-A881-A560E58C8D32}"/>
              </a:ext>
            </a:extLst>
          </p:cNvPr>
          <p:cNvSpPr txBox="1"/>
          <p:nvPr/>
        </p:nvSpPr>
        <p:spPr>
          <a:xfrm>
            <a:off x="4785866" y="1695191"/>
            <a:ext cx="499624" cy="369332"/>
          </a:xfrm>
          <a:prstGeom prst="rect">
            <a:avLst/>
          </a:prstGeom>
          <a:noFill/>
        </p:spPr>
        <p:txBody>
          <a:bodyPr wrap="none" rtlCol="0">
            <a:spAutoFit/>
          </a:bodyPr>
          <a:lstStyle/>
          <a:p>
            <a:r>
              <a:rPr lang="en-US" dirty="0"/>
              <a:t>Re</a:t>
            </a:r>
            <a:r>
              <a:rPr lang="en-US" baseline="30000" dirty="0"/>
              <a:t>3</a:t>
            </a:r>
            <a:endParaRPr lang="en-US" dirty="0"/>
          </a:p>
        </p:txBody>
      </p:sp>
      <p:sp>
        <p:nvSpPr>
          <p:cNvPr id="9" name="Rectangle 8">
            <a:extLst>
              <a:ext uri="{FF2B5EF4-FFF2-40B4-BE49-F238E27FC236}">
                <a16:creationId xmlns:a16="http://schemas.microsoft.com/office/drawing/2014/main" id="{6EB5208B-97D5-B95E-020D-4834E34E9FD9}"/>
              </a:ext>
            </a:extLst>
          </p:cNvPr>
          <p:cNvSpPr/>
          <p:nvPr/>
        </p:nvSpPr>
        <p:spPr>
          <a:xfrm rot="16200000">
            <a:off x="6256458" y="4703223"/>
            <a:ext cx="2862072" cy="304183"/>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350A451-3A00-9EB4-6BF9-38CA83DC614F}"/>
              </a:ext>
            </a:extLst>
          </p:cNvPr>
          <p:cNvSpPr/>
          <p:nvPr/>
        </p:nvSpPr>
        <p:spPr>
          <a:xfrm rot="16200000">
            <a:off x="6361195" y="5196765"/>
            <a:ext cx="1874520" cy="30464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68CE9A6-4461-AE7D-2A8E-8FA3CDAAE065}"/>
              </a:ext>
            </a:extLst>
          </p:cNvPr>
          <p:cNvSpPr/>
          <p:nvPr/>
        </p:nvSpPr>
        <p:spPr>
          <a:xfrm rot="16200000">
            <a:off x="3568311" y="4521393"/>
            <a:ext cx="3218688" cy="304183"/>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5008F5D-44D1-315D-7DF7-A0A453CD0CE0}"/>
              </a:ext>
            </a:extLst>
          </p:cNvPr>
          <p:cNvSpPr/>
          <p:nvPr/>
        </p:nvSpPr>
        <p:spPr>
          <a:xfrm rot="16200000">
            <a:off x="3714197" y="5056083"/>
            <a:ext cx="2148840" cy="30464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BE37CB6-0C3F-C1C4-A2BF-DB767E55D5F0}"/>
              </a:ext>
            </a:extLst>
          </p:cNvPr>
          <p:cNvSpPr/>
          <p:nvPr/>
        </p:nvSpPr>
        <p:spPr>
          <a:xfrm rot="16200000">
            <a:off x="4858476" y="4576256"/>
            <a:ext cx="3108960" cy="304183"/>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C6CEEE9-8AEA-B114-30D5-D8B4EED3A815}"/>
              </a:ext>
            </a:extLst>
          </p:cNvPr>
          <p:cNvSpPr/>
          <p:nvPr/>
        </p:nvSpPr>
        <p:spPr>
          <a:xfrm rot="16200000">
            <a:off x="5141289" y="5248340"/>
            <a:ext cx="1764792" cy="3041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CC310B2-1E8D-98F0-B3C8-A179A95BD810}"/>
              </a:ext>
            </a:extLst>
          </p:cNvPr>
          <p:cNvSpPr txBox="1"/>
          <p:nvPr/>
        </p:nvSpPr>
        <p:spPr>
          <a:xfrm>
            <a:off x="7012257" y="4105556"/>
            <a:ext cx="593432" cy="369332"/>
          </a:xfrm>
          <a:prstGeom prst="rect">
            <a:avLst/>
          </a:prstGeom>
          <a:noFill/>
        </p:spPr>
        <p:txBody>
          <a:bodyPr wrap="none" rtlCol="0">
            <a:spAutoFit/>
          </a:bodyPr>
          <a:lstStyle/>
          <a:p>
            <a:r>
              <a:rPr lang="en-US" dirty="0"/>
              <a:t>39.4</a:t>
            </a:r>
          </a:p>
        </p:txBody>
      </p:sp>
      <p:sp>
        <p:nvSpPr>
          <p:cNvPr id="16" name="TextBox 15">
            <a:extLst>
              <a:ext uri="{FF2B5EF4-FFF2-40B4-BE49-F238E27FC236}">
                <a16:creationId xmlns:a16="http://schemas.microsoft.com/office/drawing/2014/main" id="{62A09630-8B73-41D5-3715-8A65EDD1A3CD}"/>
              </a:ext>
            </a:extLst>
          </p:cNvPr>
          <p:cNvSpPr txBox="1"/>
          <p:nvPr/>
        </p:nvSpPr>
        <p:spPr>
          <a:xfrm>
            <a:off x="7398165" y="3123442"/>
            <a:ext cx="593432" cy="369332"/>
          </a:xfrm>
          <a:prstGeom prst="rect">
            <a:avLst/>
          </a:prstGeom>
          <a:noFill/>
        </p:spPr>
        <p:txBody>
          <a:bodyPr wrap="none" rtlCol="0">
            <a:spAutoFit/>
          </a:bodyPr>
          <a:lstStyle/>
          <a:p>
            <a:r>
              <a:rPr lang="en-US" dirty="0"/>
              <a:t>60.1</a:t>
            </a:r>
          </a:p>
        </p:txBody>
      </p:sp>
      <p:sp>
        <p:nvSpPr>
          <p:cNvPr id="17" name="TextBox 16">
            <a:extLst>
              <a:ext uri="{FF2B5EF4-FFF2-40B4-BE49-F238E27FC236}">
                <a16:creationId xmlns:a16="http://schemas.microsoft.com/office/drawing/2014/main" id="{CE3FC55A-3603-C30F-4D21-7E199E9320E7}"/>
              </a:ext>
            </a:extLst>
          </p:cNvPr>
          <p:cNvSpPr txBox="1"/>
          <p:nvPr/>
        </p:nvSpPr>
        <p:spPr>
          <a:xfrm>
            <a:off x="4493427" y="3835244"/>
            <a:ext cx="593432" cy="369332"/>
          </a:xfrm>
          <a:prstGeom prst="rect">
            <a:avLst/>
          </a:prstGeom>
          <a:noFill/>
        </p:spPr>
        <p:txBody>
          <a:bodyPr wrap="none" rtlCol="0">
            <a:spAutoFit/>
          </a:bodyPr>
          <a:lstStyle/>
          <a:p>
            <a:r>
              <a:rPr lang="en-US" dirty="0"/>
              <a:t>45.1</a:t>
            </a:r>
          </a:p>
        </p:txBody>
      </p:sp>
      <p:sp>
        <p:nvSpPr>
          <p:cNvPr id="18" name="TextBox 17">
            <a:extLst>
              <a:ext uri="{FF2B5EF4-FFF2-40B4-BE49-F238E27FC236}">
                <a16:creationId xmlns:a16="http://schemas.microsoft.com/office/drawing/2014/main" id="{C069088E-0968-3CA8-8287-A575118EA65F}"/>
              </a:ext>
            </a:extLst>
          </p:cNvPr>
          <p:cNvSpPr txBox="1"/>
          <p:nvPr/>
        </p:nvSpPr>
        <p:spPr>
          <a:xfrm>
            <a:off x="4876454" y="2755655"/>
            <a:ext cx="593432" cy="369332"/>
          </a:xfrm>
          <a:prstGeom prst="rect">
            <a:avLst/>
          </a:prstGeom>
          <a:noFill/>
        </p:spPr>
        <p:txBody>
          <a:bodyPr wrap="none" rtlCol="0">
            <a:spAutoFit/>
          </a:bodyPr>
          <a:lstStyle/>
          <a:p>
            <a:r>
              <a:rPr lang="en-US" dirty="0"/>
              <a:t>67.6</a:t>
            </a:r>
          </a:p>
        </p:txBody>
      </p:sp>
      <p:sp>
        <p:nvSpPr>
          <p:cNvPr id="19" name="TextBox 18">
            <a:extLst>
              <a:ext uri="{FF2B5EF4-FFF2-40B4-BE49-F238E27FC236}">
                <a16:creationId xmlns:a16="http://schemas.microsoft.com/office/drawing/2014/main" id="{76F82EEA-69D5-B3AA-8E69-C41B20399CF0}"/>
              </a:ext>
            </a:extLst>
          </p:cNvPr>
          <p:cNvSpPr txBox="1"/>
          <p:nvPr/>
        </p:nvSpPr>
        <p:spPr>
          <a:xfrm>
            <a:off x="5735869" y="4219862"/>
            <a:ext cx="593432" cy="369332"/>
          </a:xfrm>
          <a:prstGeom prst="rect">
            <a:avLst/>
          </a:prstGeom>
          <a:noFill/>
        </p:spPr>
        <p:txBody>
          <a:bodyPr wrap="none" rtlCol="0">
            <a:spAutoFit/>
          </a:bodyPr>
          <a:lstStyle/>
          <a:p>
            <a:r>
              <a:rPr lang="en-US" dirty="0"/>
              <a:t>37.1</a:t>
            </a:r>
          </a:p>
        </p:txBody>
      </p:sp>
      <p:sp>
        <p:nvSpPr>
          <p:cNvPr id="20" name="TextBox 19">
            <a:extLst>
              <a:ext uri="{FF2B5EF4-FFF2-40B4-BE49-F238E27FC236}">
                <a16:creationId xmlns:a16="http://schemas.microsoft.com/office/drawing/2014/main" id="{749305F8-BF5B-49FE-4CFB-8C28754F14E0}"/>
              </a:ext>
            </a:extLst>
          </p:cNvPr>
          <p:cNvSpPr txBox="1"/>
          <p:nvPr/>
        </p:nvSpPr>
        <p:spPr>
          <a:xfrm>
            <a:off x="6115449" y="2864715"/>
            <a:ext cx="593432" cy="369332"/>
          </a:xfrm>
          <a:prstGeom prst="rect">
            <a:avLst/>
          </a:prstGeom>
          <a:noFill/>
        </p:spPr>
        <p:txBody>
          <a:bodyPr wrap="none" rtlCol="0">
            <a:spAutoFit/>
          </a:bodyPr>
          <a:lstStyle/>
          <a:p>
            <a:r>
              <a:rPr lang="en-US" dirty="0"/>
              <a:t>65.3</a:t>
            </a:r>
          </a:p>
        </p:txBody>
      </p:sp>
      <p:cxnSp>
        <p:nvCxnSpPr>
          <p:cNvPr id="21" name="Straight Connector 20">
            <a:extLst>
              <a:ext uri="{FF2B5EF4-FFF2-40B4-BE49-F238E27FC236}">
                <a16:creationId xmlns:a16="http://schemas.microsoft.com/office/drawing/2014/main" id="{9462F316-F59E-85EF-1965-ABC6244DC8C5}"/>
              </a:ext>
            </a:extLst>
          </p:cNvPr>
          <p:cNvCxnSpPr>
            <a:cxnSpLocks/>
          </p:cNvCxnSpPr>
          <p:nvPr/>
        </p:nvCxnSpPr>
        <p:spPr>
          <a:xfrm>
            <a:off x="4122985" y="6290982"/>
            <a:ext cx="4117767" cy="0"/>
          </a:xfrm>
          <a:prstGeom prst="line">
            <a:avLst/>
          </a:prstGeom>
          <a:ln w="44450"/>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13256B55-D0E3-C6A9-817D-500FC58DBF9B}"/>
              </a:ext>
            </a:extLst>
          </p:cNvPr>
          <p:cNvCxnSpPr>
            <a:cxnSpLocks/>
          </p:cNvCxnSpPr>
          <p:nvPr/>
        </p:nvCxnSpPr>
        <p:spPr>
          <a:xfrm flipH="1">
            <a:off x="4159739" y="1546109"/>
            <a:ext cx="151261" cy="0"/>
          </a:xfrm>
          <a:prstGeom prst="line">
            <a:avLst/>
          </a:prstGeom>
          <a:ln w="44450"/>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59D2EDA0-1BB7-1848-E56B-A8A80715386C}"/>
              </a:ext>
            </a:extLst>
          </p:cNvPr>
          <p:cNvSpPr txBox="1"/>
          <p:nvPr/>
        </p:nvSpPr>
        <p:spPr>
          <a:xfrm>
            <a:off x="3805335" y="6050009"/>
            <a:ext cx="226660" cy="239546"/>
          </a:xfrm>
          <a:prstGeom prst="rect">
            <a:avLst/>
          </a:prstGeom>
          <a:noFill/>
        </p:spPr>
        <p:txBody>
          <a:bodyPr wrap="none" rtlCol="0">
            <a:spAutoFit/>
          </a:bodyPr>
          <a:lstStyle/>
          <a:p>
            <a:r>
              <a:rPr lang="en-US" sz="2400" dirty="0"/>
              <a:t>0</a:t>
            </a:r>
          </a:p>
        </p:txBody>
      </p:sp>
      <p:sp>
        <p:nvSpPr>
          <p:cNvPr id="24" name="TextBox 23">
            <a:extLst>
              <a:ext uri="{FF2B5EF4-FFF2-40B4-BE49-F238E27FC236}">
                <a16:creationId xmlns:a16="http://schemas.microsoft.com/office/drawing/2014/main" id="{5D9964DC-F03B-5744-7BEB-E2B63D997C4B}"/>
              </a:ext>
            </a:extLst>
          </p:cNvPr>
          <p:cNvSpPr txBox="1"/>
          <p:nvPr/>
        </p:nvSpPr>
        <p:spPr>
          <a:xfrm>
            <a:off x="3548049" y="1315966"/>
            <a:ext cx="433878" cy="239546"/>
          </a:xfrm>
          <a:prstGeom prst="rect">
            <a:avLst/>
          </a:prstGeom>
          <a:noFill/>
        </p:spPr>
        <p:txBody>
          <a:bodyPr wrap="none" rtlCol="0">
            <a:spAutoFit/>
          </a:bodyPr>
          <a:lstStyle/>
          <a:p>
            <a:r>
              <a:rPr lang="en-US" sz="2400" dirty="0"/>
              <a:t>100</a:t>
            </a:r>
          </a:p>
        </p:txBody>
      </p:sp>
      <p:sp>
        <p:nvSpPr>
          <p:cNvPr id="25" name="TextBox 24">
            <a:extLst>
              <a:ext uri="{FF2B5EF4-FFF2-40B4-BE49-F238E27FC236}">
                <a16:creationId xmlns:a16="http://schemas.microsoft.com/office/drawing/2014/main" id="{5DA11EDB-91CD-83C8-937A-A7E6A43E844D}"/>
              </a:ext>
            </a:extLst>
          </p:cNvPr>
          <p:cNvSpPr txBox="1"/>
          <p:nvPr/>
        </p:nvSpPr>
        <p:spPr>
          <a:xfrm>
            <a:off x="6798002" y="6275748"/>
            <a:ext cx="939792" cy="191636"/>
          </a:xfrm>
          <a:prstGeom prst="rect">
            <a:avLst/>
          </a:prstGeom>
          <a:noFill/>
        </p:spPr>
        <p:txBody>
          <a:bodyPr wrap="none" rtlCol="0">
            <a:spAutoFit/>
          </a:bodyPr>
          <a:lstStyle/>
          <a:p>
            <a:r>
              <a:rPr lang="en-US" dirty="0"/>
              <a:t>% Interesting</a:t>
            </a:r>
          </a:p>
        </p:txBody>
      </p:sp>
      <p:sp>
        <p:nvSpPr>
          <p:cNvPr id="26" name="TextBox 25">
            <a:extLst>
              <a:ext uri="{FF2B5EF4-FFF2-40B4-BE49-F238E27FC236}">
                <a16:creationId xmlns:a16="http://schemas.microsoft.com/office/drawing/2014/main" id="{B5B09080-9230-93DE-1101-ACEC238E035B}"/>
              </a:ext>
            </a:extLst>
          </p:cNvPr>
          <p:cNvSpPr txBox="1"/>
          <p:nvPr/>
        </p:nvSpPr>
        <p:spPr>
          <a:xfrm>
            <a:off x="4348694" y="6275748"/>
            <a:ext cx="849171" cy="191636"/>
          </a:xfrm>
          <a:prstGeom prst="rect">
            <a:avLst/>
          </a:prstGeom>
          <a:noFill/>
        </p:spPr>
        <p:txBody>
          <a:bodyPr wrap="none" rtlCol="0">
            <a:spAutoFit/>
          </a:bodyPr>
          <a:lstStyle/>
          <a:p>
            <a:r>
              <a:rPr lang="en-US" dirty="0"/>
              <a:t>% Coherent</a:t>
            </a:r>
          </a:p>
        </p:txBody>
      </p:sp>
      <p:sp>
        <p:nvSpPr>
          <p:cNvPr id="27" name="TextBox 26">
            <a:extLst>
              <a:ext uri="{FF2B5EF4-FFF2-40B4-BE49-F238E27FC236}">
                <a16:creationId xmlns:a16="http://schemas.microsoft.com/office/drawing/2014/main" id="{3BC13687-1149-214A-16F6-FB8450D28F71}"/>
              </a:ext>
            </a:extLst>
          </p:cNvPr>
          <p:cNvSpPr txBox="1"/>
          <p:nvPr/>
        </p:nvSpPr>
        <p:spPr>
          <a:xfrm>
            <a:off x="5620480" y="6275748"/>
            <a:ext cx="809137" cy="191636"/>
          </a:xfrm>
          <a:prstGeom prst="rect">
            <a:avLst/>
          </a:prstGeom>
          <a:noFill/>
        </p:spPr>
        <p:txBody>
          <a:bodyPr wrap="none" rtlCol="0">
            <a:spAutoFit/>
          </a:bodyPr>
          <a:lstStyle/>
          <a:p>
            <a:r>
              <a:rPr lang="en-US" dirty="0"/>
              <a:t>% Relevant</a:t>
            </a:r>
          </a:p>
        </p:txBody>
      </p:sp>
    </p:spTree>
    <p:extLst>
      <p:ext uri="{BB962C8B-B14F-4D97-AF65-F5344CB8AC3E}">
        <p14:creationId xmlns:p14="http://schemas.microsoft.com/office/powerpoint/2010/main" val="3945899416"/>
      </p:ext>
    </p:extLst>
  </p:cSld>
  <p:clrMapOvr>
    <a:masterClrMapping/>
  </p:clrMapOvr>
  <mc:AlternateContent xmlns:mc="http://schemas.openxmlformats.org/markup-compatibility/2006" xmlns:p14="http://schemas.microsoft.com/office/powerpoint/2010/main">
    <mc:Choice Requires="p14">
      <p:transition spd="slow" p14:dur="2000" advTm="10166"/>
    </mc:Choice>
    <mc:Fallback xmlns="">
      <p:transition spd="slow" advTm="1016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E199-154F-E1F7-FA00-D8C3B4C171B7}"/>
              </a:ext>
            </a:extLst>
          </p:cNvPr>
          <p:cNvSpPr>
            <a:spLocks noGrp="1"/>
          </p:cNvSpPr>
          <p:nvPr>
            <p:ph type="title"/>
          </p:nvPr>
        </p:nvSpPr>
        <p:spPr/>
        <p:txBody>
          <a:bodyPr/>
          <a:lstStyle/>
          <a:p>
            <a:r>
              <a:rPr lang="en-US" dirty="0"/>
              <a:t>Human-In-The-Loop Experiments</a:t>
            </a:r>
          </a:p>
        </p:txBody>
      </p:sp>
      <p:sp>
        <p:nvSpPr>
          <p:cNvPr id="7" name="TextBox 6">
            <a:extLst>
              <a:ext uri="{FF2B5EF4-FFF2-40B4-BE49-F238E27FC236}">
                <a16:creationId xmlns:a16="http://schemas.microsoft.com/office/drawing/2014/main" id="{056016B1-7F63-8106-1F33-A43F9ED194CA}"/>
              </a:ext>
            </a:extLst>
          </p:cNvPr>
          <p:cNvSpPr txBox="1"/>
          <p:nvPr/>
        </p:nvSpPr>
        <p:spPr>
          <a:xfrm>
            <a:off x="1650124" y="1471448"/>
            <a:ext cx="9054017" cy="523220"/>
          </a:xfrm>
          <a:prstGeom prst="rect">
            <a:avLst/>
          </a:prstGeom>
          <a:noFill/>
        </p:spPr>
        <p:txBody>
          <a:bodyPr wrap="none" rtlCol="0">
            <a:spAutoFit/>
          </a:bodyPr>
          <a:lstStyle/>
          <a:p>
            <a:r>
              <a:rPr lang="en-US" sz="2800" dirty="0"/>
              <a:t>Allow humans to edit outline in between levels of generation</a:t>
            </a:r>
          </a:p>
        </p:txBody>
      </p:sp>
    </p:spTree>
    <p:extLst>
      <p:ext uri="{BB962C8B-B14F-4D97-AF65-F5344CB8AC3E}">
        <p14:creationId xmlns:p14="http://schemas.microsoft.com/office/powerpoint/2010/main" val="4181525643"/>
      </p:ext>
    </p:extLst>
  </p:cSld>
  <p:clrMapOvr>
    <a:masterClrMapping/>
  </p:clrMapOvr>
  <mc:AlternateContent xmlns:mc="http://schemas.openxmlformats.org/markup-compatibility/2006" xmlns:p14="http://schemas.microsoft.com/office/powerpoint/2010/main">
    <mc:Choice Requires="p14">
      <p:transition spd="slow" p14:dur="2000" advTm="19166"/>
    </mc:Choice>
    <mc:Fallback xmlns="">
      <p:transition spd="slow" advTm="1916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30F2C-F59B-A3B5-6BB0-AADEF34A9191}"/>
              </a:ext>
            </a:extLst>
          </p:cNvPr>
          <p:cNvSpPr>
            <a:spLocks noGrp="1"/>
          </p:cNvSpPr>
          <p:nvPr>
            <p:ph type="title"/>
          </p:nvPr>
        </p:nvSpPr>
        <p:spPr/>
        <p:txBody>
          <a:bodyPr/>
          <a:lstStyle/>
          <a:p>
            <a:r>
              <a:rPr lang="en-US" dirty="0"/>
              <a:t>Task Setup</a:t>
            </a:r>
          </a:p>
        </p:txBody>
      </p:sp>
      <p:sp>
        <p:nvSpPr>
          <p:cNvPr id="4" name="Rounded Rectangle 3">
            <a:extLst>
              <a:ext uri="{FF2B5EF4-FFF2-40B4-BE49-F238E27FC236}">
                <a16:creationId xmlns:a16="http://schemas.microsoft.com/office/drawing/2014/main" id="{FAF1C8F1-F4FF-7655-3A1E-25E95A3D5904}"/>
              </a:ext>
            </a:extLst>
          </p:cNvPr>
          <p:cNvSpPr/>
          <p:nvPr/>
        </p:nvSpPr>
        <p:spPr>
          <a:xfrm>
            <a:off x="1529300" y="1410496"/>
            <a:ext cx="9087902" cy="968315"/>
          </a:xfrm>
          <a:prstGeom prst="roundRect">
            <a:avLst/>
          </a:prstGeom>
          <a:solidFill>
            <a:schemeClr val="bg1">
              <a:lumMod val="95000"/>
            </a:schemeClr>
          </a:solidFill>
          <a:ln w="38100">
            <a:solidFill>
              <a:schemeClr val="bg1">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a:p>
        </p:txBody>
      </p:sp>
      <p:sp>
        <p:nvSpPr>
          <p:cNvPr id="5" name="TextBox 4">
            <a:extLst>
              <a:ext uri="{FF2B5EF4-FFF2-40B4-BE49-F238E27FC236}">
                <a16:creationId xmlns:a16="http://schemas.microsoft.com/office/drawing/2014/main" id="{4A0C720B-0391-BED0-6E16-BAEBC11E1A74}"/>
              </a:ext>
            </a:extLst>
          </p:cNvPr>
          <p:cNvSpPr txBox="1"/>
          <p:nvPr/>
        </p:nvSpPr>
        <p:spPr>
          <a:xfrm>
            <a:off x="3122429" y="1478012"/>
            <a:ext cx="7545572" cy="830997"/>
          </a:xfrm>
          <a:prstGeom prst="rect">
            <a:avLst/>
          </a:prstGeom>
          <a:noFill/>
        </p:spPr>
        <p:txBody>
          <a:bodyPr wrap="square" rtlCol="0">
            <a:spAutoFit/>
          </a:bodyPr>
          <a:lstStyle/>
          <a:p>
            <a:r>
              <a:rPr lang="en-US" sz="1600" b="0" i="0" dirty="0">
                <a:solidFill>
                  <a:srgbClr val="353740"/>
                </a:solidFill>
                <a:effectLst/>
                <a:latin typeface="Courier New" panose="02070309020205020404" pitchFamily="49" charset="0"/>
                <a:cs typeface="Courier New" panose="02070309020205020404" pitchFamily="49" charset="0"/>
              </a:rPr>
              <a:t>A young woman is determined to never get married and live her life alone, but when she meets a man who seems perfect for her, she begins to rethink her decision.</a:t>
            </a:r>
            <a:endParaRPr lang="en-US" sz="1600" dirty="0">
              <a:latin typeface="Courier New" panose="02070309020205020404" pitchFamily="49" charset="0"/>
              <a:cs typeface="Courier New" panose="02070309020205020404" pitchFamily="49" charset="0"/>
            </a:endParaRPr>
          </a:p>
        </p:txBody>
      </p:sp>
      <p:sp>
        <p:nvSpPr>
          <p:cNvPr id="6" name="Rounded Rectangle 8">
            <a:extLst>
              <a:ext uri="{FF2B5EF4-FFF2-40B4-BE49-F238E27FC236}">
                <a16:creationId xmlns:a16="http://schemas.microsoft.com/office/drawing/2014/main" id="{0E221576-5F1C-14D6-172D-3D9DC421A1F3}"/>
              </a:ext>
            </a:extLst>
          </p:cNvPr>
          <p:cNvSpPr/>
          <p:nvPr/>
        </p:nvSpPr>
        <p:spPr>
          <a:xfrm>
            <a:off x="1529326" y="1410473"/>
            <a:ext cx="1542329" cy="968316"/>
          </a:xfrm>
          <a:custGeom>
            <a:avLst/>
            <a:gdLst>
              <a:gd name="connsiteX0" fmla="*/ 0 w 1542329"/>
              <a:gd name="connsiteY0" fmla="*/ 161389 h 968316"/>
              <a:gd name="connsiteX1" fmla="*/ 161389 w 1542329"/>
              <a:gd name="connsiteY1" fmla="*/ 0 h 968316"/>
              <a:gd name="connsiteX2" fmla="*/ 1380940 w 1542329"/>
              <a:gd name="connsiteY2" fmla="*/ 0 h 968316"/>
              <a:gd name="connsiteX3" fmla="*/ 1542329 w 1542329"/>
              <a:gd name="connsiteY3" fmla="*/ 161389 h 968316"/>
              <a:gd name="connsiteX4" fmla="*/ 1542329 w 1542329"/>
              <a:gd name="connsiteY4" fmla="*/ 806927 h 968316"/>
              <a:gd name="connsiteX5" fmla="*/ 1380940 w 1542329"/>
              <a:gd name="connsiteY5" fmla="*/ 968316 h 968316"/>
              <a:gd name="connsiteX6" fmla="*/ 161389 w 1542329"/>
              <a:gd name="connsiteY6" fmla="*/ 968316 h 968316"/>
              <a:gd name="connsiteX7" fmla="*/ 0 w 1542329"/>
              <a:gd name="connsiteY7" fmla="*/ 806927 h 968316"/>
              <a:gd name="connsiteX8" fmla="*/ 0 w 1542329"/>
              <a:gd name="connsiteY8" fmla="*/ 161389 h 968316"/>
              <a:gd name="connsiteX0" fmla="*/ 0 w 1542329"/>
              <a:gd name="connsiteY0" fmla="*/ 161389 h 968316"/>
              <a:gd name="connsiteX1" fmla="*/ 161389 w 1542329"/>
              <a:gd name="connsiteY1" fmla="*/ 0 h 968316"/>
              <a:gd name="connsiteX2" fmla="*/ 1542329 w 1542329"/>
              <a:gd name="connsiteY2" fmla="*/ 161389 h 968316"/>
              <a:gd name="connsiteX3" fmla="*/ 1542329 w 1542329"/>
              <a:gd name="connsiteY3" fmla="*/ 806927 h 968316"/>
              <a:gd name="connsiteX4" fmla="*/ 1380940 w 1542329"/>
              <a:gd name="connsiteY4" fmla="*/ 968316 h 968316"/>
              <a:gd name="connsiteX5" fmla="*/ 161389 w 1542329"/>
              <a:gd name="connsiteY5" fmla="*/ 968316 h 968316"/>
              <a:gd name="connsiteX6" fmla="*/ 0 w 1542329"/>
              <a:gd name="connsiteY6" fmla="*/ 806927 h 968316"/>
              <a:gd name="connsiteX7" fmla="*/ 0 w 1542329"/>
              <a:gd name="connsiteY7" fmla="*/ 161389 h 968316"/>
              <a:gd name="connsiteX0" fmla="*/ 0 w 1542329"/>
              <a:gd name="connsiteY0" fmla="*/ 161389 h 968316"/>
              <a:gd name="connsiteX1" fmla="*/ 161389 w 1542329"/>
              <a:gd name="connsiteY1" fmla="*/ 0 h 968316"/>
              <a:gd name="connsiteX2" fmla="*/ 1542329 w 1542329"/>
              <a:gd name="connsiteY2" fmla="*/ 2639 h 968316"/>
              <a:gd name="connsiteX3" fmla="*/ 1542329 w 1542329"/>
              <a:gd name="connsiteY3" fmla="*/ 806927 h 968316"/>
              <a:gd name="connsiteX4" fmla="*/ 1380940 w 1542329"/>
              <a:gd name="connsiteY4" fmla="*/ 968316 h 968316"/>
              <a:gd name="connsiteX5" fmla="*/ 161389 w 1542329"/>
              <a:gd name="connsiteY5" fmla="*/ 968316 h 968316"/>
              <a:gd name="connsiteX6" fmla="*/ 0 w 1542329"/>
              <a:gd name="connsiteY6" fmla="*/ 806927 h 968316"/>
              <a:gd name="connsiteX7" fmla="*/ 0 w 1542329"/>
              <a:gd name="connsiteY7" fmla="*/ 161389 h 968316"/>
              <a:gd name="connsiteX0" fmla="*/ 0 w 1542329"/>
              <a:gd name="connsiteY0" fmla="*/ 161389 h 968316"/>
              <a:gd name="connsiteX1" fmla="*/ 161389 w 1542329"/>
              <a:gd name="connsiteY1" fmla="*/ 0 h 968316"/>
              <a:gd name="connsiteX2" fmla="*/ 1542329 w 1542329"/>
              <a:gd name="connsiteY2" fmla="*/ 2639 h 968316"/>
              <a:gd name="connsiteX3" fmla="*/ 1542329 w 1542329"/>
              <a:gd name="connsiteY3" fmla="*/ 806927 h 968316"/>
              <a:gd name="connsiteX4" fmla="*/ 161389 w 1542329"/>
              <a:gd name="connsiteY4" fmla="*/ 968316 h 968316"/>
              <a:gd name="connsiteX5" fmla="*/ 0 w 1542329"/>
              <a:gd name="connsiteY5" fmla="*/ 806927 h 968316"/>
              <a:gd name="connsiteX6" fmla="*/ 0 w 1542329"/>
              <a:gd name="connsiteY6" fmla="*/ 161389 h 968316"/>
              <a:gd name="connsiteX0" fmla="*/ 0 w 1542329"/>
              <a:gd name="connsiteY0" fmla="*/ 161389 h 1037899"/>
              <a:gd name="connsiteX1" fmla="*/ 161389 w 1542329"/>
              <a:gd name="connsiteY1" fmla="*/ 0 h 1037899"/>
              <a:gd name="connsiteX2" fmla="*/ 1542329 w 1542329"/>
              <a:gd name="connsiteY2" fmla="*/ 2639 h 1037899"/>
              <a:gd name="connsiteX3" fmla="*/ 1542329 w 1542329"/>
              <a:gd name="connsiteY3" fmla="*/ 965677 h 1037899"/>
              <a:gd name="connsiteX4" fmla="*/ 161389 w 1542329"/>
              <a:gd name="connsiteY4" fmla="*/ 968316 h 1037899"/>
              <a:gd name="connsiteX5" fmla="*/ 0 w 1542329"/>
              <a:gd name="connsiteY5" fmla="*/ 806927 h 1037899"/>
              <a:gd name="connsiteX6" fmla="*/ 0 w 1542329"/>
              <a:gd name="connsiteY6" fmla="*/ 161389 h 1037899"/>
              <a:gd name="connsiteX0" fmla="*/ 0 w 1542329"/>
              <a:gd name="connsiteY0" fmla="*/ 161389 h 968316"/>
              <a:gd name="connsiteX1" fmla="*/ 161389 w 1542329"/>
              <a:gd name="connsiteY1" fmla="*/ 0 h 968316"/>
              <a:gd name="connsiteX2" fmla="*/ 1542329 w 1542329"/>
              <a:gd name="connsiteY2" fmla="*/ 2639 h 968316"/>
              <a:gd name="connsiteX3" fmla="*/ 1542329 w 1542329"/>
              <a:gd name="connsiteY3" fmla="*/ 965677 h 968316"/>
              <a:gd name="connsiteX4" fmla="*/ 161389 w 1542329"/>
              <a:gd name="connsiteY4" fmla="*/ 968316 h 968316"/>
              <a:gd name="connsiteX5" fmla="*/ 0 w 1542329"/>
              <a:gd name="connsiteY5" fmla="*/ 806927 h 968316"/>
              <a:gd name="connsiteX6" fmla="*/ 0 w 1542329"/>
              <a:gd name="connsiteY6" fmla="*/ 161389 h 9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2329" h="968316">
                <a:moveTo>
                  <a:pt x="0" y="161389"/>
                </a:moveTo>
                <a:cubicBezTo>
                  <a:pt x="0" y="72256"/>
                  <a:pt x="72256" y="0"/>
                  <a:pt x="161389" y="0"/>
                </a:cubicBezTo>
                <a:lnTo>
                  <a:pt x="1542329" y="2639"/>
                </a:lnTo>
                <a:lnTo>
                  <a:pt x="1542329" y="965677"/>
                </a:lnTo>
                <a:lnTo>
                  <a:pt x="161389" y="968316"/>
                </a:lnTo>
                <a:cubicBezTo>
                  <a:pt x="72256" y="968316"/>
                  <a:pt x="0" y="896060"/>
                  <a:pt x="0" y="806927"/>
                </a:cubicBezTo>
                <a:lnTo>
                  <a:pt x="0" y="161389"/>
                </a:lnTo>
                <a:close/>
              </a:path>
            </a:pathLst>
          </a:custGeom>
          <a:solidFill>
            <a:srgbClr val="BFBDC0"/>
          </a:solidFill>
          <a:ln w="38100">
            <a:solidFill>
              <a:schemeClr val="bg1">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b="1" dirty="0"/>
              <a:t>Premise</a:t>
            </a:r>
          </a:p>
        </p:txBody>
      </p:sp>
      <p:sp>
        <p:nvSpPr>
          <p:cNvPr id="7" name="Rounded Rectangle 6">
            <a:extLst>
              <a:ext uri="{FF2B5EF4-FFF2-40B4-BE49-F238E27FC236}">
                <a16:creationId xmlns:a16="http://schemas.microsoft.com/office/drawing/2014/main" id="{7AE39B5F-0557-CCE8-904C-87D8955FEDFF}"/>
              </a:ext>
            </a:extLst>
          </p:cNvPr>
          <p:cNvSpPr/>
          <p:nvPr/>
        </p:nvSpPr>
        <p:spPr>
          <a:xfrm>
            <a:off x="1072100" y="2751699"/>
            <a:ext cx="10131552" cy="3782435"/>
          </a:xfrm>
          <a:prstGeom prst="roundRect">
            <a:avLst>
              <a:gd name="adj" fmla="val 3443"/>
            </a:avLst>
          </a:prstGeom>
          <a:solidFill>
            <a:schemeClr val="bg1">
              <a:lumMod val="95000"/>
            </a:schemeClr>
          </a:solidFill>
          <a:ln w="38100">
            <a:solidFill>
              <a:schemeClr val="bg1">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a:p>
        </p:txBody>
      </p:sp>
      <p:sp>
        <p:nvSpPr>
          <p:cNvPr id="8" name="Round Same Side Corner Rectangle 7">
            <a:extLst>
              <a:ext uri="{FF2B5EF4-FFF2-40B4-BE49-F238E27FC236}">
                <a16:creationId xmlns:a16="http://schemas.microsoft.com/office/drawing/2014/main" id="{C42363BA-F731-7E2F-AA39-853327013BC6}"/>
              </a:ext>
            </a:extLst>
          </p:cNvPr>
          <p:cNvSpPr/>
          <p:nvPr/>
        </p:nvSpPr>
        <p:spPr>
          <a:xfrm rot="16200000">
            <a:off x="-47958" y="3871753"/>
            <a:ext cx="3782448" cy="1542330"/>
          </a:xfrm>
          <a:prstGeom prst="round2SameRect">
            <a:avLst>
              <a:gd name="adj1" fmla="val 9059"/>
              <a:gd name="adj2" fmla="val 0"/>
            </a:avLst>
          </a:prstGeom>
          <a:solidFill>
            <a:schemeClr val="bg1">
              <a:lumMod val="75000"/>
            </a:schemeClr>
          </a:solidFill>
          <a:ln w="38100">
            <a:solidFill>
              <a:schemeClr val="bg1">
                <a:lumMod val="5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D4C03F5C-1D47-CC42-79D3-C4BA5D66691A}"/>
              </a:ext>
            </a:extLst>
          </p:cNvPr>
          <p:cNvSpPr txBox="1"/>
          <p:nvPr/>
        </p:nvSpPr>
        <p:spPr>
          <a:xfrm>
            <a:off x="2661279" y="2779260"/>
            <a:ext cx="8540121" cy="3754874"/>
          </a:xfrm>
          <a:prstGeom prst="rect">
            <a:avLst/>
          </a:prstGeom>
          <a:noFill/>
        </p:spPr>
        <p:txBody>
          <a:bodyPr wrap="square" rtlCol="0">
            <a:spAutoFit/>
          </a:bodyPr>
          <a:lstStyle/>
          <a:p>
            <a:r>
              <a:rPr lang="en-US" sz="1400" dirty="0">
                <a:latin typeface="Courier New" panose="02070309020205020404" pitchFamily="49" charset="0"/>
                <a:cs typeface="Courier New" panose="02070309020205020404" pitchFamily="49" charset="0"/>
              </a:rPr>
              <a:t>...[85 words]... </a:t>
            </a:r>
          </a:p>
          <a:p>
            <a:r>
              <a:rPr lang="en-US" sz="1400" dirty="0">
                <a:latin typeface="Courier New" panose="02070309020205020404" pitchFamily="49" charset="0"/>
                <a:cs typeface="Courier New" panose="02070309020205020404" pitchFamily="49" charset="0"/>
              </a:rPr>
              <a:t>The first time Jenna saw him she stopped short in the middle of the aisle between bookshelves and looked up at him, her heart beating faster. ...[331 words]... </a:t>
            </a:r>
          </a:p>
          <a:p>
            <a:r>
              <a:rPr lang="en-US" sz="1400" dirty="0">
                <a:latin typeface="Courier New" panose="02070309020205020404" pitchFamily="49" charset="0"/>
                <a:cs typeface="Courier New" panose="02070309020205020404" pitchFamily="49" charset="0"/>
              </a:rPr>
              <a:t>Jenna Adams wanted their relationship to go somewhere. ...[106 words]... </a:t>
            </a:r>
          </a:p>
          <a:p>
            <a:r>
              <a:rPr lang="en-US" sz="1400" dirty="0">
                <a:latin typeface="Courier New" panose="02070309020205020404" pitchFamily="49" charset="0"/>
                <a:cs typeface="Courier New" panose="02070309020205020404" pitchFamily="49" charset="0"/>
              </a:rPr>
              <a:t>Maybe marriage wasn’t so bad after all. ...[419 words]... </a:t>
            </a:r>
          </a:p>
          <a:p>
            <a:r>
              <a:rPr lang="en-US" sz="1400" dirty="0">
                <a:latin typeface="Courier New" panose="02070309020205020404" pitchFamily="49" charset="0"/>
                <a:cs typeface="Courier New" panose="02070309020205020404" pitchFamily="49" charset="0"/>
              </a:rPr>
              <a:t>[Jenna:] I love you, Brian Johnson. I want to be with you forever. I want you to give me a ring and ask me to marry you. ...[811 words]... </a:t>
            </a:r>
          </a:p>
          <a:p>
            <a:r>
              <a:rPr lang="en-US" sz="1400" dirty="0">
                <a:latin typeface="Courier New" panose="02070309020205020404" pitchFamily="49" charset="0"/>
                <a:cs typeface="Courier New" panose="02070309020205020404" pitchFamily="49" charset="0"/>
              </a:rPr>
              <a:t>[Jenna:] I still love you, but I just cannot trust your promises anymore. ...[222 words]... </a:t>
            </a:r>
          </a:p>
          <a:p>
            <a:r>
              <a:rPr lang="en-US" sz="1400" dirty="0">
                <a:latin typeface="Courier New" panose="02070309020205020404" pitchFamily="49" charset="0"/>
                <a:cs typeface="Courier New" panose="02070309020205020404" pitchFamily="49" charset="0"/>
              </a:rPr>
              <a:t>[Jenna:] I overheard the conversations that you had with Teresa Campbell ...[122 words]... </a:t>
            </a:r>
          </a:p>
          <a:p>
            <a:r>
              <a:rPr lang="en-US" sz="1400" dirty="0">
                <a:latin typeface="Courier New" panose="02070309020205020404" pitchFamily="49" charset="0"/>
                <a:cs typeface="Courier New" panose="02070309020205020404" pitchFamily="49" charset="0"/>
              </a:rPr>
              <a:t>[Brian:] I love you. I want you in my life forever. But I am confused about how I feel towards you and Teresa Campbell. ...[220 words]... </a:t>
            </a:r>
          </a:p>
          <a:p>
            <a:r>
              <a:rPr lang="en-US" sz="1400" dirty="0">
                <a:latin typeface="Courier New" panose="02070309020205020404" pitchFamily="49" charset="0"/>
                <a:cs typeface="Courier New" panose="02070309020205020404" pitchFamily="49" charset="0"/>
              </a:rPr>
              <a:t>[Jenna:] It would be best for us if we decided to go our separate ways and forget about each other. Being alone is better than being with someone who doesn’t truly love you, don’t you agree? ...[297 words]...</a:t>
            </a:r>
          </a:p>
        </p:txBody>
      </p:sp>
      <p:sp>
        <p:nvSpPr>
          <p:cNvPr id="10" name="TextBox 9">
            <a:extLst>
              <a:ext uri="{FF2B5EF4-FFF2-40B4-BE49-F238E27FC236}">
                <a16:creationId xmlns:a16="http://schemas.microsoft.com/office/drawing/2014/main" id="{A24A3A45-1077-EB6A-1816-5EF4B2179DE8}"/>
              </a:ext>
            </a:extLst>
          </p:cNvPr>
          <p:cNvSpPr txBox="1"/>
          <p:nvPr/>
        </p:nvSpPr>
        <p:spPr>
          <a:xfrm>
            <a:off x="1359158" y="4210539"/>
            <a:ext cx="968214" cy="523220"/>
          </a:xfrm>
          <a:prstGeom prst="rect">
            <a:avLst/>
          </a:prstGeom>
          <a:noFill/>
        </p:spPr>
        <p:txBody>
          <a:bodyPr wrap="none" rtlCol="0">
            <a:spAutoFit/>
          </a:bodyPr>
          <a:lstStyle/>
          <a:p>
            <a:pPr algn="ctr"/>
            <a:r>
              <a:rPr lang="en-US" sz="2800" b="1" dirty="0">
                <a:solidFill>
                  <a:schemeClr val="bg1"/>
                </a:solidFill>
              </a:rPr>
              <a:t>Story</a:t>
            </a:r>
          </a:p>
        </p:txBody>
      </p:sp>
      <p:sp>
        <p:nvSpPr>
          <p:cNvPr id="11" name="Rectangle 10">
            <a:extLst>
              <a:ext uri="{FF2B5EF4-FFF2-40B4-BE49-F238E27FC236}">
                <a16:creationId xmlns:a16="http://schemas.microsoft.com/office/drawing/2014/main" id="{BF1572AB-BB60-34AE-3A91-63762F7AFDFD}"/>
              </a:ext>
            </a:extLst>
          </p:cNvPr>
          <p:cNvSpPr/>
          <p:nvPr/>
        </p:nvSpPr>
        <p:spPr>
          <a:xfrm>
            <a:off x="3122429" y="3083169"/>
            <a:ext cx="7545572" cy="3130062"/>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4800" b="1" dirty="0"/>
              <a:t>3500+ Words!</a:t>
            </a:r>
          </a:p>
        </p:txBody>
      </p:sp>
    </p:spTree>
    <p:extLst>
      <p:ext uri="{BB962C8B-B14F-4D97-AF65-F5344CB8AC3E}">
        <p14:creationId xmlns:p14="http://schemas.microsoft.com/office/powerpoint/2010/main" val="2982971891"/>
      </p:ext>
    </p:extLst>
  </p:cSld>
  <p:clrMapOvr>
    <a:masterClrMapping/>
  </p:clrMapOvr>
  <mc:AlternateContent xmlns:mc="http://schemas.openxmlformats.org/markup-compatibility/2006" xmlns:p14="http://schemas.microsoft.com/office/powerpoint/2010/main">
    <mc:Choice Requires="p14">
      <p:transition spd="slow" p14:dur="2000" advTm="4666"/>
    </mc:Choice>
    <mc:Fallback xmlns="">
      <p:transition spd="slow" advTm="466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E199-154F-E1F7-FA00-D8C3B4C171B7}"/>
              </a:ext>
            </a:extLst>
          </p:cNvPr>
          <p:cNvSpPr>
            <a:spLocks noGrp="1"/>
          </p:cNvSpPr>
          <p:nvPr>
            <p:ph type="title"/>
          </p:nvPr>
        </p:nvSpPr>
        <p:spPr/>
        <p:txBody>
          <a:bodyPr/>
          <a:lstStyle/>
          <a:p>
            <a:r>
              <a:rPr lang="en-US" dirty="0"/>
              <a:t>Human-In-The-Loop Experiments</a:t>
            </a:r>
          </a:p>
        </p:txBody>
      </p:sp>
      <p:cxnSp>
        <p:nvCxnSpPr>
          <p:cNvPr id="4" name="Straight Connector 3">
            <a:extLst>
              <a:ext uri="{FF2B5EF4-FFF2-40B4-BE49-F238E27FC236}">
                <a16:creationId xmlns:a16="http://schemas.microsoft.com/office/drawing/2014/main" id="{9C3A83EE-8F05-D6EC-CA14-A8059AC5FE3B}"/>
              </a:ext>
            </a:extLst>
          </p:cNvPr>
          <p:cNvCxnSpPr>
            <a:cxnSpLocks/>
          </p:cNvCxnSpPr>
          <p:nvPr/>
        </p:nvCxnSpPr>
        <p:spPr>
          <a:xfrm flipV="1">
            <a:off x="3446746" y="1409836"/>
            <a:ext cx="18279" cy="4934355"/>
          </a:xfrm>
          <a:prstGeom prst="line">
            <a:avLst/>
          </a:prstGeom>
          <a:ln w="44450"/>
        </p:spPr>
        <p:style>
          <a:lnRef idx="1">
            <a:schemeClr val="dk1"/>
          </a:lnRef>
          <a:fillRef idx="0">
            <a:schemeClr val="dk1"/>
          </a:fillRef>
          <a:effectRef idx="0">
            <a:schemeClr val="dk1"/>
          </a:effectRef>
          <a:fontRef idx="minor">
            <a:schemeClr val="tx1"/>
          </a:fontRef>
        </p:style>
      </p:cxnSp>
      <p:sp>
        <p:nvSpPr>
          <p:cNvPr id="5" name="Rectangle 4">
            <a:extLst>
              <a:ext uri="{FF2B5EF4-FFF2-40B4-BE49-F238E27FC236}">
                <a16:creationId xmlns:a16="http://schemas.microsoft.com/office/drawing/2014/main" id="{06FFDFC7-F63F-FC38-99CA-E913A89AE6F3}"/>
              </a:ext>
            </a:extLst>
          </p:cNvPr>
          <p:cNvSpPr/>
          <p:nvPr/>
        </p:nvSpPr>
        <p:spPr>
          <a:xfrm rot="16200000">
            <a:off x="7042315" y="1823407"/>
            <a:ext cx="210930" cy="210312"/>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087B12E-3EEE-EE16-7796-83C5657586CA}"/>
              </a:ext>
            </a:extLst>
          </p:cNvPr>
          <p:cNvSpPr txBox="1"/>
          <p:nvPr/>
        </p:nvSpPr>
        <p:spPr>
          <a:xfrm>
            <a:off x="7214540" y="1748400"/>
            <a:ext cx="603050" cy="369332"/>
          </a:xfrm>
          <a:prstGeom prst="rect">
            <a:avLst/>
          </a:prstGeom>
          <a:noFill/>
        </p:spPr>
        <p:txBody>
          <a:bodyPr wrap="none" rtlCol="0">
            <a:spAutoFit/>
          </a:bodyPr>
          <a:lstStyle/>
          <a:p>
            <a:r>
              <a:rPr lang="en-US" dirty="0"/>
              <a:t>DOC</a:t>
            </a:r>
          </a:p>
        </p:txBody>
      </p:sp>
      <p:sp>
        <p:nvSpPr>
          <p:cNvPr id="7" name="Rectangle 6">
            <a:extLst>
              <a:ext uri="{FF2B5EF4-FFF2-40B4-BE49-F238E27FC236}">
                <a16:creationId xmlns:a16="http://schemas.microsoft.com/office/drawing/2014/main" id="{61209401-6B2F-8AF2-D6C5-18757259072B}"/>
              </a:ext>
            </a:extLst>
          </p:cNvPr>
          <p:cNvSpPr/>
          <p:nvPr/>
        </p:nvSpPr>
        <p:spPr>
          <a:xfrm rot="16200000">
            <a:off x="4433049" y="1823314"/>
            <a:ext cx="211115" cy="2103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8D32806F-9E6B-BCBC-DBC9-C628FD1FF0D4}"/>
              </a:ext>
            </a:extLst>
          </p:cNvPr>
          <p:cNvSpPr txBox="1"/>
          <p:nvPr/>
        </p:nvSpPr>
        <p:spPr>
          <a:xfrm>
            <a:off x="4605367" y="1748400"/>
            <a:ext cx="499624" cy="369332"/>
          </a:xfrm>
          <a:prstGeom prst="rect">
            <a:avLst/>
          </a:prstGeom>
          <a:noFill/>
        </p:spPr>
        <p:txBody>
          <a:bodyPr wrap="none" rtlCol="0">
            <a:spAutoFit/>
          </a:bodyPr>
          <a:lstStyle/>
          <a:p>
            <a:r>
              <a:rPr lang="en-US" dirty="0"/>
              <a:t>Re</a:t>
            </a:r>
            <a:r>
              <a:rPr lang="en-US" baseline="30000" dirty="0"/>
              <a:t>3</a:t>
            </a:r>
            <a:endParaRPr lang="en-US" dirty="0"/>
          </a:p>
        </p:txBody>
      </p:sp>
      <p:sp>
        <p:nvSpPr>
          <p:cNvPr id="9" name="Rectangle 8">
            <a:extLst>
              <a:ext uri="{FF2B5EF4-FFF2-40B4-BE49-F238E27FC236}">
                <a16:creationId xmlns:a16="http://schemas.microsoft.com/office/drawing/2014/main" id="{5106E100-9A9B-89DF-19E4-8CAE652EDC61}"/>
              </a:ext>
            </a:extLst>
          </p:cNvPr>
          <p:cNvSpPr/>
          <p:nvPr/>
        </p:nvSpPr>
        <p:spPr>
          <a:xfrm rot="16200000">
            <a:off x="2488830" y="4285516"/>
            <a:ext cx="3803904" cy="304183"/>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FBE30A1-F6C6-1B35-59EB-9E62D5703B05}"/>
              </a:ext>
            </a:extLst>
          </p:cNvPr>
          <p:cNvSpPr/>
          <p:nvPr/>
        </p:nvSpPr>
        <p:spPr>
          <a:xfrm rot="16200000">
            <a:off x="3590263" y="5775754"/>
            <a:ext cx="822960" cy="30464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71BA416-4BF6-A6E1-5E47-598E7D3ABBC7}"/>
              </a:ext>
            </a:extLst>
          </p:cNvPr>
          <p:cNvSpPr/>
          <p:nvPr/>
        </p:nvSpPr>
        <p:spPr>
          <a:xfrm rot="16200000">
            <a:off x="3768790" y="4281994"/>
            <a:ext cx="3803904" cy="304183"/>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5068947-7FB9-9AA5-BED6-506F24762DBE}"/>
              </a:ext>
            </a:extLst>
          </p:cNvPr>
          <p:cNvSpPr/>
          <p:nvPr/>
        </p:nvSpPr>
        <p:spPr>
          <a:xfrm rot="16200000">
            <a:off x="5162832" y="6064840"/>
            <a:ext cx="237744" cy="30464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A93264A-1357-FA03-F6C5-BD3B9CA3B264}"/>
              </a:ext>
            </a:extLst>
          </p:cNvPr>
          <p:cNvSpPr/>
          <p:nvPr/>
        </p:nvSpPr>
        <p:spPr>
          <a:xfrm rot="16200000">
            <a:off x="5057255" y="4281993"/>
            <a:ext cx="3803904" cy="304183"/>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57CBC2E-24E0-F949-8428-628E948B520F}"/>
              </a:ext>
            </a:extLst>
          </p:cNvPr>
          <p:cNvSpPr/>
          <p:nvPr/>
        </p:nvSpPr>
        <p:spPr>
          <a:xfrm rot="16200000">
            <a:off x="6451064" y="6065073"/>
            <a:ext cx="237744" cy="3041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C8AD4D0-ABDE-69FC-C9EE-D3376D665E8B}"/>
              </a:ext>
            </a:extLst>
          </p:cNvPr>
          <p:cNvSpPr txBox="1"/>
          <p:nvPr/>
        </p:nvSpPr>
        <p:spPr>
          <a:xfrm>
            <a:off x="3715338" y="5212611"/>
            <a:ext cx="593432" cy="369332"/>
          </a:xfrm>
          <a:prstGeom prst="rect">
            <a:avLst/>
          </a:prstGeom>
          <a:noFill/>
        </p:spPr>
        <p:txBody>
          <a:bodyPr wrap="none" rtlCol="0">
            <a:spAutoFit/>
          </a:bodyPr>
          <a:lstStyle/>
          <a:p>
            <a:r>
              <a:rPr lang="en-US" dirty="0"/>
              <a:t>17.3</a:t>
            </a:r>
          </a:p>
        </p:txBody>
      </p:sp>
      <p:sp>
        <p:nvSpPr>
          <p:cNvPr id="16" name="TextBox 15">
            <a:extLst>
              <a:ext uri="{FF2B5EF4-FFF2-40B4-BE49-F238E27FC236}">
                <a16:creationId xmlns:a16="http://schemas.microsoft.com/office/drawing/2014/main" id="{8287218F-F01A-33E0-252C-47163E91A2FA}"/>
              </a:ext>
            </a:extLst>
          </p:cNvPr>
          <p:cNvSpPr txBox="1"/>
          <p:nvPr/>
        </p:nvSpPr>
        <p:spPr>
          <a:xfrm>
            <a:off x="4070788" y="2240526"/>
            <a:ext cx="593432" cy="369332"/>
          </a:xfrm>
          <a:prstGeom prst="rect">
            <a:avLst/>
          </a:prstGeom>
          <a:noFill/>
        </p:spPr>
        <p:txBody>
          <a:bodyPr wrap="none" rtlCol="0">
            <a:spAutoFit/>
          </a:bodyPr>
          <a:lstStyle/>
          <a:p>
            <a:r>
              <a:rPr lang="en-US" dirty="0"/>
              <a:t>80.0</a:t>
            </a:r>
          </a:p>
        </p:txBody>
      </p:sp>
      <p:sp>
        <p:nvSpPr>
          <p:cNvPr id="17" name="TextBox 16">
            <a:extLst>
              <a:ext uri="{FF2B5EF4-FFF2-40B4-BE49-F238E27FC236}">
                <a16:creationId xmlns:a16="http://schemas.microsoft.com/office/drawing/2014/main" id="{BB767DB7-B50E-720E-40F4-6CC62D6E10D6}"/>
              </a:ext>
            </a:extLst>
          </p:cNvPr>
          <p:cNvSpPr txBox="1"/>
          <p:nvPr/>
        </p:nvSpPr>
        <p:spPr>
          <a:xfrm>
            <a:off x="5037420" y="5801600"/>
            <a:ext cx="476412" cy="369332"/>
          </a:xfrm>
          <a:prstGeom prst="rect">
            <a:avLst/>
          </a:prstGeom>
          <a:noFill/>
        </p:spPr>
        <p:txBody>
          <a:bodyPr wrap="none" rtlCol="0">
            <a:spAutoFit/>
          </a:bodyPr>
          <a:lstStyle/>
          <a:p>
            <a:r>
              <a:rPr lang="en-US" dirty="0"/>
              <a:t>5.0</a:t>
            </a:r>
          </a:p>
        </p:txBody>
      </p:sp>
      <p:sp>
        <p:nvSpPr>
          <p:cNvPr id="18" name="TextBox 17">
            <a:extLst>
              <a:ext uri="{FF2B5EF4-FFF2-40B4-BE49-F238E27FC236}">
                <a16:creationId xmlns:a16="http://schemas.microsoft.com/office/drawing/2014/main" id="{C8858952-9B87-80C3-EDD4-36B34C7DE472}"/>
              </a:ext>
            </a:extLst>
          </p:cNvPr>
          <p:cNvSpPr txBox="1"/>
          <p:nvPr/>
        </p:nvSpPr>
        <p:spPr>
          <a:xfrm>
            <a:off x="5378997" y="2228440"/>
            <a:ext cx="593432" cy="369332"/>
          </a:xfrm>
          <a:prstGeom prst="rect">
            <a:avLst/>
          </a:prstGeom>
          <a:noFill/>
        </p:spPr>
        <p:txBody>
          <a:bodyPr wrap="none" rtlCol="0">
            <a:spAutoFit/>
          </a:bodyPr>
          <a:lstStyle/>
          <a:p>
            <a:r>
              <a:rPr lang="en-US" dirty="0"/>
              <a:t>80.0</a:t>
            </a:r>
          </a:p>
        </p:txBody>
      </p:sp>
      <p:sp>
        <p:nvSpPr>
          <p:cNvPr id="19" name="TextBox 18">
            <a:extLst>
              <a:ext uri="{FF2B5EF4-FFF2-40B4-BE49-F238E27FC236}">
                <a16:creationId xmlns:a16="http://schemas.microsoft.com/office/drawing/2014/main" id="{2AE13018-1264-DDB2-3F8A-8D97B2752791}"/>
              </a:ext>
            </a:extLst>
          </p:cNvPr>
          <p:cNvSpPr txBox="1"/>
          <p:nvPr/>
        </p:nvSpPr>
        <p:spPr>
          <a:xfrm>
            <a:off x="6332003" y="5801600"/>
            <a:ext cx="476412" cy="369332"/>
          </a:xfrm>
          <a:prstGeom prst="rect">
            <a:avLst/>
          </a:prstGeom>
          <a:noFill/>
        </p:spPr>
        <p:txBody>
          <a:bodyPr wrap="none" rtlCol="0">
            <a:spAutoFit/>
          </a:bodyPr>
          <a:lstStyle/>
          <a:p>
            <a:r>
              <a:rPr lang="en-US" dirty="0"/>
              <a:t>5.0</a:t>
            </a:r>
          </a:p>
        </p:txBody>
      </p:sp>
      <p:sp>
        <p:nvSpPr>
          <p:cNvPr id="20" name="TextBox 19">
            <a:extLst>
              <a:ext uri="{FF2B5EF4-FFF2-40B4-BE49-F238E27FC236}">
                <a16:creationId xmlns:a16="http://schemas.microsoft.com/office/drawing/2014/main" id="{F026679A-6997-A665-2580-A7FAC8E74B40}"/>
              </a:ext>
            </a:extLst>
          </p:cNvPr>
          <p:cNvSpPr txBox="1"/>
          <p:nvPr/>
        </p:nvSpPr>
        <p:spPr>
          <a:xfrm>
            <a:off x="6649667" y="2224981"/>
            <a:ext cx="593432" cy="369332"/>
          </a:xfrm>
          <a:prstGeom prst="rect">
            <a:avLst/>
          </a:prstGeom>
          <a:noFill/>
        </p:spPr>
        <p:txBody>
          <a:bodyPr wrap="none" rtlCol="0">
            <a:spAutoFit/>
          </a:bodyPr>
          <a:lstStyle/>
          <a:p>
            <a:r>
              <a:rPr lang="en-US" dirty="0"/>
              <a:t>80.0</a:t>
            </a:r>
          </a:p>
        </p:txBody>
      </p:sp>
      <p:cxnSp>
        <p:nvCxnSpPr>
          <p:cNvPr id="21" name="Straight Connector 20">
            <a:extLst>
              <a:ext uri="{FF2B5EF4-FFF2-40B4-BE49-F238E27FC236}">
                <a16:creationId xmlns:a16="http://schemas.microsoft.com/office/drawing/2014/main" id="{E58DB8C3-8470-FF56-3545-1102A769B355}"/>
              </a:ext>
            </a:extLst>
          </p:cNvPr>
          <p:cNvCxnSpPr>
            <a:cxnSpLocks/>
          </p:cNvCxnSpPr>
          <p:nvPr/>
        </p:nvCxnSpPr>
        <p:spPr>
          <a:xfrm>
            <a:off x="3347055" y="6344191"/>
            <a:ext cx="5361257" cy="0"/>
          </a:xfrm>
          <a:prstGeom prst="line">
            <a:avLst/>
          </a:prstGeom>
          <a:ln w="44450"/>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963115A0-2C4B-ACD1-84DB-5E0BA9516268}"/>
              </a:ext>
            </a:extLst>
          </p:cNvPr>
          <p:cNvCxnSpPr>
            <a:cxnSpLocks/>
          </p:cNvCxnSpPr>
          <p:nvPr/>
        </p:nvCxnSpPr>
        <p:spPr>
          <a:xfrm flipH="1">
            <a:off x="3383809" y="1599318"/>
            <a:ext cx="151261" cy="0"/>
          </a:xfrm>
          <a:prstGeom prst="line">
            <a:avLst/>
          </a:prstGeom>
          <a:ln w="44450"/>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637698CE-9FA3-464E-A9C6-4E4D2DDFA7E7}"/>
              </a:ext>
            </a:extLst>
          </p:cNvPr>
          <p:cNvSpPr txBox="1"/>
          <p:nvPr/>
        </p:nvSpPr>
        <p:spPr>
          <a:xfrm>
            <a:off x="3029405" y="6103218"/>
            <a:ext cx="226660" cy="239546"/>
          </a:xfrm>
          <a:prstGeom prst="rect">
            <a:avLst/>
          </a:prstGeom>
          <a:noFill/>
        </p:spPr>
        <p:txBody>
          <a:bodyPr wrap="none" rtlCol="0">
            <a:spAutoFit/>
          </a:bodyPr>
          <a:lstStyle/>
          <a:p>
            <a:r>
              <a:rPr lang="en-US" sz="2400" dirty="0"/>
              <a:t>0</a:t>
            </a:r>
          </a:p>
        </p:txBody>
      </p:sp>
      <p:sp>
        <p:nvSpPr>
          <p:cNvPr id="24" name="TextBox 23">
            <a:extLst>
              <a:ext uri="{FF2B5EF4-FFF2-40B4-BE49-F238E27FC236}">
                <a16:creationId xmlns:a16="http://schemas.microsoft.com/office/drawing/2014/main" id="{BCC4BE4A-C015-9A07-999F-6D24BA4A5EF2}"/>
              </a:ext>
            </a:extLst>
          </p:cNvPr>
          <p:cNvSpPr txBox="1"/>
          <p:nvPr/>
        </p:nvSpPr>
        <p:spPr>
          <a:xfrm>
            <a:off x="2772119" y="1369175"/>
            <a:ext cx="433878" cy="239546"/>
          </a:xfrm>
          <a:prstGeom prst="rect">
            <a:avLst/>
          </a:prstGeom>
          <a:noFill/>
        </p:spPr>
        <p:txBody>
          <a:bodyPr wrap="none" rtlCol="0">
            <a:spAutoFit/>
          </a:bodyPr>
          <a:lstStyle/>
          <a:p>
            <a:r>
              <a:rPr lang="en-US" sz="2400" dirty="0"/>
              <a:t>100</a:t>
            </a:r>
          </a:p>
        </p:txBody>
      </p:sp>
      <p:sp>
        <p:nvSpPr>
          <p:cNvPr id="25" name="TextBox 24">
            <a:extLst>
              <a:ext uri="{FF2B5EF4-FFF2-40B4-BE49-F238E27FC236}">
                <a16:creationId xmlns:a16="http://schemas.microsoft.com/office/drawing/2014/main" id="{63D0C7F2-95A2-BBF2-1349-7741D22A8EA8}"/>
              </a:ext>
            </a:extLst>
          </p:cNvPr>
          <p:cNvSpPr txBox="1"/>
          <p:nvPr/>
        </p:nvSpPr>
        <p:spPr>
          <a:xfrm>
            <a:off x="3501290" y="6328957"/>
            <a:ext cx="966611" cy="369332"/>
          </a:xfrm>
          <a:prstGeom prst="rect">
            <a:avLst/>
          </a:prstGeom>
          <a:noFill/>
        </p:spPr>
        <p:txBody>
          <a:bodyPr wrap="none" rtlCol="0">
            <a:spAutoFit/>
          </a:bodyPr>
          <a:lstStyle/>
          <a:p>
            <a:r>
              <a:rPr lang="en-US" dirty="0"/>
              <a:t>% Intent</a:t>
            </a:r>
          </a:p>
        </p:txBody>
      </p:sp>
      <p:sp>
        <p:nvSpPr>
          <p:cNvPr id="26" name="TextBox 25">
            <a:extLst>
              <a:ext uri="{FF2B5EF4-FFF2-40B4-BE49-F238E27FC236}">
                <a16:creationId xmlns:a16="http://schemas.microsoft.com/office/drawing/2014/main" id="{8F84AE77-ECC1-9575-1870-2B4F3659CF40}"/>
              </a:ext>
            </a:extLst>
          </p:cNvPr>
          <p:cNvSpPr txBox="1"/>
          <p:nvPr/>
        </p:nvSpPr>
        <p:spPr>
          <a:xfrm>
            <a:off x="4894945" y="6328957"/>
            <a:ext cx="1095749" cy="369332"/>
          </a:xfrm>
          <a:prstGeom prst="rect">
            <a:avLst/>
          </a:prstGeom>
          <a:noFill/>
        </p:spPr>
        <p:txBody>
          <a:bodyPr wrap="none" rtlCol="0">
            <a:spAutoFit/>
          </a:bodyPr>
          <a:lstStyle/>
          <a:p>
            <a:r>
              <a:rPr lang="en-US" dirty="0"/>
              <a:t>% Control</a:t>
            </a:r>
          </a:p>
        </p:txBody>
      </p:sp>
      <p:sp>
        <p:nvSpPr>
          <p:cNvPr id="27" name="TextBox 26">
            <a:extLst>
              <a:ext uri="{FF2B5EF4-FFF2-40B4-BE49-F238E27FC236}">
                <a16:creationId xmlns:a16="http://schemas.microsoft.com/office/drawing/2014/main" id="{5184209D-90CC-6543-477E-3EDA44EBC235}"/>
              </a:ext>
            </a:extLst>
          </p:cNvPr>
          <p:cNvSpPr txBox="1"/>
          <p:nvPr/>
        </p:nvSpPr>
        <p:spPr>
          <a:xfrm>
            <a:off x="6166731" y="6328957"/>
            <a:ext cx="1205266" cy="369332"/>
          </a:xfrm>
          <a:prstGeom prst="rect">
            <a:avLst/>
          </a:prstGeom>
          <a:noFill/>
        </p:spPr>
        <p:txBody>
          <a:bodyPr wrap="none" rtlCol="0">
            <a:spAutoFit/>
          </a:bodyPr>
          <a:lstStyle/>
          <a:p>
            <a:r>
              <a:rPr lang="en-US" dirty="0"/>
              <a:t>% Intuition</a:t>
            </a:r>
          </a:p>
        </p:txBody>
      </p:sp>
      <p:sp>
        <p:nvSpPr>
          <p:cNvPr id="29" name="TextBox 28">
            <a:extLst>
              <a:ext uri="{FF2B5EF4-FFF2-40B4-BE49-F238E27FC236}">
                <a16:creationId xmlns:a16="http://schemas.microsoft.com/office/drawing/2014/main" id="{4ECEC785-5EFA-9CB4-4C5B-83620377DA7C}"/>
              </a:ext>
            </a:extLst>
          </p:cNvPr>
          <p:cNvSpPr txBox="1"/>
          <p:nvPr/>
        </p:nvSpPr>
        <p:spPr>
          <a:xfrm>
            <a:off x="7553876" y="6328957"/>
            <a:ext cx="1077539" cy="369332"/>
          </a:xfrm>
          <a:prstGeom prst="rect">
            <a:avLst/>
          </a:prstGeom>
          <a:noFill/>
        </p:spPr>
        <p:txBody>
          <a:bodyPr wrap="none" rtlCol="0">
            <a:spAutoFit/>
          </a:bodyPr>
          <a:lstStyle/>
          <a:p>
            <a:r>
              <a:rPr lang="en-US" dirty="0"/>
              <a:t>% Quality</a:t>
            </a:r>
          </a:p>
        </p:txBody>
      </p:sp>
      <p:sp>
        <p:nvSpPr>
          <p:cNvPr id="30" name="Rectangle 29">
            <a:extLst>
              <a:ext uri="{FF2B5EF4-FFF2-40B4-BE49-F238E27FC236}">
                <a16:creationId xmlns:a16="http://schemas.microsoft.com/office/drawing/2014/main" id="{A9C1C2E0-1F18-2630-80CA-CF9908B937DC}"/>
              </a:ext>
            </a:extLst>
          </p:cNvPr>
          <p:cNvSpPr/>
          <p:nvPr/>
        </p:nvSpPr>
        <p:spPr>
          <a:xfrm rot="16200000">
            <a:off x="6469607" y="4393785"/>
            <a:ext cx="3566160" cy="304183"/>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5C7BB71-2AD5-F8C3-DDEA-DBD129BC31F8}"/>
              </a:ext>
            </a:extLst>
          </p:cNvPr>
          <p:cNvSpPr/>
          <p:nvPr/>
        </p:nvSpPr>
        <p:spPr>
          <a:xfrm rot="16200000">
            <a:off x="7506800" y="5820249"/>
            <a:ext cx="713232" cy="3041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143B6793-F93F-1D43-F9F7-D6E4A6301BCE}"/>
              </a:ext>
            </a:extLst>
          </p:cNvPr>
          <p:cNvSpPr txBox="1"/>
          <p:nvPr/>
        </p:nvSpPr>
        <p:spPr>
          <a:xfrm>
            <a:off x="7579057" y="5312956"/>
            <a:ext cx="593432" cy="369332"/>
          </a:xfrm>
          <a:prstGeom prst="rect">
            <a:avLst/>
          </a:prstGeom>
          <a:noFill/>
        </p:spPr>
        <p:txBody>
          <a:bodyPr wrap="none" rtlCol="0">
            <a:spAutoFit/>
          </a:bodyPr>
          <a:lstStyle/>
          <a:p>
            <a:r>
              <a:rPr lang="en-US" dirty="0"/>
              <a:t>15.0</a:t>
            </a:r>
          </a:p>
        </p:txBody>
      </p:sp>
      <p:sp>
        <p:nvSpPr>
          <p:cNvPr id="33" name="TextBox 32">
            <a:extLst>
              <a:ext uri="{FF2B5EF4-FFF2-40B4-BE49-F238E27FC236}">
                <a16:creationId xmlns:a16="http://schemas.microsoft.com/office/drawing/2014/main" id="{3CCF7169-C86C-42B8-7503-D188861174DD}"/>
              </a:ext>
            </a:extLst>
          </p:cNvPr>
          <p:cNvSpPr txBox="1"/>
          <p:nvPr/>
        </p:nvSpPr>
        <p:spPr>
          <a:xfrm>
            <a:off x="7964571" y="2439532"/>
            <a:ext cx="593432" cy="369332"/>
          </a:xfrm>
          <a:prstGeom prst="rect">
            <a:avLst/>
          </a:prstGeom>
          <a:noFill/>
        </p:spPr>
        <p:txBody>
          <a:bodyPr wrap="none" rtlCol="0">
            <a:spAutoFit/>
          </a:bodyPr>
          <a:lstStyle/>
          <a:p>
            <a:r>
              <a:rPr lang="en-US" dirty="0"/>
              <a:t>75.0</a:t>
            </a:r>
          </a:p>
        </p:txBody>
      </p:sp>
    </p:spTree>
    <p:extLst>
      <p:ext uri="{BB962C8B-B14F-4D97-AF65-F5344CB8AC3E}">
        <p14:creationId xmlns:p14="http://schemas.microsoft.com/office/powerpoint/2010/main" val="1089524876"/>
      </p:ext>
    </p:extLst>
  </p:cSld>
  <p:clrMapOvr>
    <a:masterClrMapping/>
  </p:clrMapOvr>
  <mc:AlternateContent xmlns:mc="http://schemas.openxmlformats.org/markup-compatibility/2006" xmlns:p14="http://schemas.microsoft.com/office/powerpoint/2010/main">
    <mc:Choice Requires="p14">
      <p:transition spd="slow" p14:dur="2000" advTm="13433"/>
    </mc:Choice>
    <mc:Fallback xmlns="">
      <p:transition spd="slow" advTm="13433"/>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EB970-E593-97E8-A8C8-6E9AFBED8530}"/>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90295252-C6E5-8ADF-9364-571BC6A9AAED}"/>
              </a:ext>
            </a:extLst>
          </p:cNvPr>
          <p:cNvSpPr>
            <a:spLocks noGrp="1"/>
          </p:cNvSpPr>
          <p:nvPr>
            <p:ph idx="1"/>
          </p:nvPr>
        </p:nvSpPr>
        <p:spPr>
          <a:xfrm>
            <a:off x="609599" y="1943335"/>
            <a:ext cx="10972800" cy="4108361"/>
          </a:xfrm>
        </p:spPr>
        <p:txBody>
          <a:bodyPr/>
          <a:lstStyle/>
          <a:p>
            <a:r>
              <a:rPr lang="en-US" dirty="0"/>
              <a:t>Improve long-range coherence in two complementary ways:</a:t>
            </a:r>
          </a:p>
          <a:p>
            <a:endParaRPr lang="en-US" dirty="0"/>
          </a:p>
          <a:p>
            <a:pPr lvl="1"/>
            <a:r>
              <a:rPr lang="en-US" dirty="0"/>
              <a:t>More detailed initial planning</a:t>
            </a:r>
          </a:p>
          <a:p>
            <a:pPr lvl="1"/>
            <a:endParaRPr lang="en-US" dirty="0"/>
          </a:p>
          <a:p>
            <a:pPr lvl="1"/>
            <a:r>
              <a:rPr lang="en-US" dirty="0"/>
              <a:t>Control scheme for maintaining faithfulness to plan</a:t>
            </a:r>
          </a:p>
          <a:p>
            <a:endParaRPr lang="en-US" dirty="0"/>
          </a:p>
          <a:p>
            <a:endParaRPr lang="en-US" dirty="0"/>
          </a:p>
        </p:txBody>
      </p:sp>
      <p:sp>
        <p:nvSpPr>
          <p:cNvPr id="4" name="Rectangle 3">
            <a:extLst>
              <a:ext uri="{FF2B5EF4-FFF2-40B4-BE49-F238E27FC236}">
                <a16:creationId xmlns:a16="http://schemas.microsoft.com/office/drawing/2014/main" id="{CE421AA2-F362-49E9-440E-F1BAC619205C}"/>
              </a:ext>
            </a:extLst>
          </p:cNvPr>
          <p:cNvSpPr/>
          <p:nvPr/>
        </p:nvSpPr>
        <p:spPr>
          <a:xfrm>
            <a:off x="393538" y="1795346"/>
            <a:ext cx="11798462" cy="4348881"/>
          </a:xfrm>
          <a:prstGeom prst="rect">
            <a:avLst/>
          </a:prstGeom>
          <a:solidFill>
            <a:schemeClr val="bg1"/>
          </a:solidFill>
          <a:ln>
            <a:noFill/>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10820907"/>
      </p:ext>
    </p:extLst>
  </p:cSld>
  <p:clrMapOvr>
    <a:masterClrMapping/>
  </p:clrMapOvr>
  <mc:AlternateContent xmlns:mc="http://schemas.openxmlformats.org/markup-compatibility/2006" xmlns:p14="http://schemas.microsoft.com/office/powerpoint/2010/main">
    <mc:Choice Requires="p14">
      <p:transition spd="slow" p14:dur="2000" advTm="1533"/>
    </mc:Choice>
    <mc:Fallback xmlns="">
      <p:transition spd="slow" advTm="1533"/>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EB970-E593-97E8-A8C8-6E9AFBED8530}"/>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90295252-C6E5-8ADF-9364-571BC6A9AAED}"/>
              </a:ext>
            </a:extLst>
          </p:cNvPr>
          <p:cNvSpPr>
            <a:spLocks noGrp="1"/>
          </p:cNvSpPr>
          <p:nvPr>
            <p:ph idx="1"/>
          </p:nvPr>
        </p:nvSpPr>
        <p:spPr>
          <a:xfrm>
            <a:off x="609599" y="1943335"/>
            <a:ext cx="10972800" cy="4108361"/>
          </a:xfrm>
        </p:spPr>
        <p:txBody>
          <a:bodyPr/>
          <a:lstStyle/>
          <a:p>
            <a:r>
              <a:rPr lang="en-US" dirty="0"/>
              <a:t>Improve long-range coherence in two complementary ways:</a:t>
            </a:r>
          </a:p>
          <a:p>
            <a:endParaRPr lang="en-US" dirty="0"/>
          </a:p>
          <a:p>
            <a:pPr lvl="1"/>
            <a:r>
              <a:rPr lang="en-US" dirty="0"/>
              <a:t>More detailed initial planning</a:t>
            </a:r>
          </a:p>
          <a:p>
            <a:pPr lvl="1"/>
            <a:endParaRPr lang="en-US" dirty="0"/>
          </a:p>
          <a:p>
            <a:pPr lvl="1"/>
            <a:r>
              <a:rPr lang="en-US" dirty="0"/>
              <a:t>Control scheme for maintaining faithfulness to plan</a:t>
            </a:r>
          </a:p>
          <a:p>
            <a:endParaRPr lang="en-US" dirty="0"/>
          </a:p>
          <a:p>
            <a:endParaRPr lang="en-US" dirty="0"/>
          </a:p>
        </p:txBody>
      </p:sp>
      <p:sp>
        <p:nvSpPr>
          <p:cNvPr id="4" name="Rectangle 3">
            <a:extLst>
              <a:ext uri="{FF2B5EF4-FFF2-40B4-BE49-F238E27FC236}">
                <a16:creationId xmlns:a16="http://schemas.microsoft.com/office/drawing/2014/main" id="{32813DD1-63D8-BAC3-57FA-86F6A6FD57B4}"/>
              </a:ext>
            </a:extLst>
          </p:cNvPr>
          <p:cNvSpPr/>
          <p:nvPr/>
        </p:nvSpPr>
        <p:spPr>
          <a:xfrm>
            <a:off x="393538" y="3033132"/>
            <a:ext cx="11798462" cy="3111095"/>
          </a:xfrm>
          <a:prstGeom prst="rect">
            <a:avLst/>
          </a:prstGeom>
          <a:solidFill>
            <a:schemeClr val="bg1"/>
          </a:solidFill>
          <a:ln>
            <a:noFill/>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938791223"/>
      </p:ext>
    </p:extLst>
  </p:cSld>
  <p:clrMapOvr>
    <a:masterClrMapping/>
  </p:clrMapOvr>
  <mc:AlternateContent xmlns:mc="http://schemas.openxmlformats.org/markup-compatibility/2006" xmlns:p14="http://schemas.microsoft.com/office/powerpoint/2010/main">
    <mc:Choice Requires="p14">
      <p:transition spd="slow" p14:dur="2000" advTm="2700"/>
    </mc:Choice>
    <mc:Fallback xmlns="">
      <p:transition spd="slow" advTm="270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EB970-E593-97E8-A8C8-6E9AFBED8530}"/>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90295252-C6E5-8ADF-9364-571BC6A9AAED}"/>
              </a:ext>
            </a:extLst>
          </p:cNvPr>
          <p:cNvSpPr>
            <a:spLocks noGrp="1"/>
          </p:cNvSpPr>
          <p:nvPr>
            <p:ph idx="1"/>
          </p:nvPr>
        </p:nvSpPr>
        <p:spPr>
          <a:xfrm>
            <a:off x="609599" y="1943335"/>
            <a:ext cx="10972800" cy="4108361"/>
          </a:xfrm>
        </p:spPr>
        <p:txBody>
          <a:bodyPr/>
          <a:lstStyle/>
          <a:p>
            <a:r>
              <a:rPr lang="en-US" dirty="0"/>
              <a:t>Improve long-range coherence in two complementary ways:</a:t>
            </a:r>
          </a:p>
          <a:p>
            <a:endParaRPr lang="en-US" dirty="0"/>
          </a:p>
          <a:p>
            <a:pPr lvl="1"/>
            <a:r>
              <a:rPr lang="en-US" dirty="0"/>
              <a:t>More detailed initial planning</a:t>
            </a:r>
          </a:p>
          <a:p>
            <a:pPr lvl="1"/>
            <a:endParaRPr lang="en-US" dirty="0"/>
          </a:p>
          <a:p>
            <a:pPr lvl="1"/>
            <a:r>
              <a:rPr lang="en-US" dirty="0"/>
              <a:t>Control scheme for maintaining faithfulness to plan</a:t>
            </a:r>
          </a:p>
          <a:p>
            <a:endParaRPr lang="en-US" dirty="0"/>
          </a:p>
          <a:p>
            <a:endParaRPr lang="en-US" dirty="0"/>
          </a:p>
        </p:txBody>
      </p:sp>
      <p:sp>
        <p:nvSpPr>
          <p:cNvPr id="4" name="Rectangle 3">
            <a:extLst>
              <a:ext uri="{FF2B5EF4-FFF2-40B4-BE49-F238E27FC236}">
                <a16:creationId xmlns:a16="http://schemas.microsoft.com/office/drawing/2014/main" id="{9AFF404B-8EAA-C9CE-AE5F-673A7C81B507}"/>
              </a:ext>
            </a:extLst>
          </p:cNvPr>
          <p:cNvSpPr/>
          <p:nvPr/>
        </p:nvSpPr>
        <p:spPr>
          <a:xfrm>
            <a:off x="393538" y="4326672"/>
            <a:ext cx="11798462" cy="1817555"/>
          </a:xfrm>
          <a:prstGeom prst="rect">
            <a:avLst/>
          </a:prstGeom>
          <a:solidFill>
            <a:schemeClr val="bg1"/>
          </a:solidFill>
          <a:ln>
            <a:noFill/>
            <a:tailEnd type="none"/>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747318269"/>
      </p:ext>
    </p:extLst>
  </p:cSld>
  <p:clrMapOvr>
    <a:masterClrMapping/>
  </p:clrMapOvr>
  <mc:AlternateContent xmlns:mc="http://schemas.openxmlformats.org/markup-compatibility/2006" xmlns:p14="http://schemas.microsoft.com/office/powerpoint/2010/main">
    <mc:Choice Requires="p14">
      <p:transition spd="slow" p14:dur="2000" advTm="2300"/>
    </mc:Choice>
    <mc:Fallback xmlns="">
      <p:transition spd="slow" advTm="230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EB970-E593-97E8-A8C8-6E9AFBED8530}"/>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90295252-C6E5-8ADF-9364-571BC6A9AAED}"/>
              </a:ext>
            </a:extLst>
          </p:cNvPr>
          <p:cNvSpPr>
            <a:spLocks noGrp="1"/>
          </p:cNvSpPr>
          <p:nvPr>
            <p:ph idx="1"/>
          </p:nvPr>
        </p:nvSpPr>
        <p:spPr>
          <a:xfrm>
            <a:off x="609599" y="1943335"/>
            <a:ext cx="10972800" cy="4108361"/>
          </a:xfrm>
        </p:spPr>
        <p:txBody>
          <a:bodyPr/>
          <a:lstStyle/>
          <a:p>
            <a:r>
              <a:rPr lang="en-US" dirty="0"/>
              <a:t>Improve long-range coherence in two complementary ways:</a:t>
            </a:r>
          </a:p>
          <a:p>
            <a:endParaRPr lang="en-US" dirty="0"/>
          </a:p>
          <a:p>
            <a:pPr lvl="1"/>
            <a:r>
              <a:rPr lang="en-US" dirty="0"/>
              <a:t>More detailed initial planning</a:t>
            </a:r>
          </a:p>
          <a:p>
            <a:pPr lvl="1"/>
            <a:endParaRPr lang="en-US" dirty="0"/>
          </a:p>
          <a:p>
            <a:pPr lvl="1"/>
            <a:r>
              <a:rPr lang="en-US" dirty="0"/>
              <a:t>Control scheme for maintaining faithfulness to plan</a:t>
            </a:r>
          </a:p>
          <a:p>
            <a:endParaRPr lang="en-US" dirty="0"/>
          </a:p>
          <a:p>
            <a:endParaRPr lang="en-US" dirty="0"/>
          </a:p>
        </p:txBody>
      </p:sp>
    </p:spTree>
    <p:extLst>
      <p:ext uri="{BB962C8B-B14F-4D97-AF65-F5344CB8AC3E}">
        <p14:creationId xmlns:p14="http://schemas.microsoft.com/office/powerpoint/2010/main" val="1885590306"/>
      </p:ext>
    </p:extLst>
  </p:cSld>
  <p:clrMapOvr>
    <a:masterClrMapping/>
  </p:clrMapOvr>
  <mc:AlternateContent xmlns:mc="http://schemas.openxmlformats.org/markup-compatibility/2006" xmlns:p14="http://schemas.microsoft.com/office/powerpoint/2010/main">
    <mc:Choice Requires="p14">
      <p:transition spd="slow" p14:dur="2000" advTm="3166"/>
    </mc:Choice>
    <mc:Fallback xmlns="">
      <p:transition spd="slow" advTm="3166"/>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62003" y="4531033"/>
            <a:ext cx="2267993" cy="646331"/>
          </a:xfrm>
          <a:prstGeom prst="rect">
            <a:avLst/>
          </a:prstGeom>
          <a:noFill/>
        </p:spPr>
        <p:txBody>
          <a:bodyPr wrap="square" rtlCol="0">
            <a:spAutoFit/>
          </a:bodyPr>
          <a:lstStyle/>
          <a:p>
            <a:r>
              <a:rPr lang="en-US" sz="3600" dirty="0"/>
              <a:t>Thank you!</a:t>
            </a:r>
          </a:p>
        </p:txBody>
      </p:sp>
      <p:sp>
        <p:nvSpPr>
          <p:cNvPr id="6" name="TextBox 5">
            <a:extLst>
              <a:ext uri="{FF2B5EF4-FFF2-40B4-BE49-F238E27FC236}">
                <a16:creationId xmlns:a16="http://schemas.microsoft.com/office/drawing/2014/main" id="{59567A72-4F1A-64D4-2B1D-8DC1D840E115}"/>
              </a:ext>
            </a:extLst>
          </p:cNvPr>
          <p:cNvSpPr txBox="1"/>
          <p:nvPr/>
        </p:nvSpPr>
        <p:spPr>
          <a:xfrm>
            <a:off x="3515966" y="5653568"/>
            <a:ext cx="5160067" cy="369332"/>
          </a:xfrm>
          <a:prstGeom prst="rect">
            <a:avLst/>
          </a:prstGeom>
          <a:noFill/>
        </p:spPr>
        <p:txBody>
          <a:bodyPr wrap="none" rtlCol="0">
            <a:spAutoFit/>
          </a:bodyPr>
          <a:lstStyle/>
          <a:p>
            <a:r>
              <a:rPr lang="en-US" dirty="0">
                <a:hlinkClick r:id="rId3"/>
              </a:rPr>
              <a:t>https://github.com/yangkevin2/doc-story-generation</a:t>
            </a:r>
            <a:endParaRPr lang="en-US" dirty="0"/>
          </a:p>
        </p:txBody>
      </p:sp>
      <p:pic>
        <p:nvPicPr>
          <p:cNvPr id="3" name="Picture 2" descr="Yuandong Tian's webpage">
            <a:extLst>
              <a:ext uri="{FF2B5EF4-FFF2-40B4-BE49-F238E27FC236}">
                <a16:creationId xmlns:a16="http://schemas.microsoft.com/office/drawing/2014/main" id="{212B9C16-2DAC-1D54-7514-E60F02189D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966" t="16585" r="17012" b="16585"/>
          <a:stretch/>
        </p:blipFill>
        <p:spPr bwMode="auto">
          <a:xfrm>
            <a:off x="9448558" y="1408020"/>
            <a:ext cx="2426094" cy="24260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Dan Klein - Technical Fellow - Microsoft | LinkedIn">
            <a:extLst>
              <a:ext uri="{FF2B5EF4-FFF2-40B4-BE49-F238E27FC236}">
                <a16:creationId xmlns:a16="http://schemas.microsoft.com/office/drawing/2014/main" id="{66C98209-A39B-D706-4EDE-60C45DCF60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7170" y="1408020"/>
            <a:ext cx="2426093" cy="24260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erson smiling for the camera&#10;&#10;Description automatically generated with medium confidence">
            <a:extLst>
              <a:ext uri="{FF2B5EF4-FFF2-40B4-BE49-F238E27FC236}">
                <a16:creationId xmlns:a16="http://schemas.microsoft.com/office/drawing/2014/main" id="{36DC37EF-23E2-3928-F4EA-4225D1F77CFC}"/>
              </a:ext>
            </a:extLst>
          </p:cNvPr>
          <p:cNvPicPr>
            <a:picLocks noChangeAspect="1"/>
          </p:cNvPicPr>
          <p:nvPr/>
        </p:nvPicPr>
        <p:blipFill rotWithShape="1">
          <a:blip r:embed="rId6"/>
          <a:srcRect l="10267" t="24258" r="10317" b="16179"/>
          <a:stretch/>
        </p:blipFill>
        <p:spPr>
          <a:xfrm>
            <a:off x="311479" y="1408019"/>
            <a:ext cx="2426093" cy="2426094"/>
          </a:xfrm>
          <a:prstGeom prst="rect">
            <a:avLst/>
          </a:prstGeom>
        </p:spPr>
      </p:pic>
      <p:pic>
        <p:nvPicPr>
          <p:cNvPr id="1026" name="Picture 2">
            <a:extLst>
              <a:ext uri="{FF2B5EF4-FFF2-40B4-BE49-F238E27FC236}">
                <a16:creationId xmlns:a16="http://schemas.microsoft.com/office/drawing/2014/main" id="{C2848F9C-CB01-9A08-6C29-606C99BFD0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2861" y="1408020"/>
            <a:ext cx="2431980" cy="2431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967003"/>
      </p:ext>
    </p:extLst>
  </p:cSld>
  <p:clrMapOvr>
    <a:masterClrMapping/>
  </p:clrMapOvr>
  <mc:AlternateContent xmlns:mc="http://schemas.openxmlformats.org/markup-compatibility/2006" xmlns:p14="http://schemas.microsoft.com/office/powerpoint/2010/main">
    <mc:Choice Requires="p14">
      <p:transition spd="slow" p14:dur="2000" advTm="4733"/>
    </mc:Choice>
    <mc:Fallback xmlns="">
      <p:transition spd="slow" advTm="473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4A62D-08FF-F4BA-E199-EA50CC4123E7}"/>
              </a:ext>
            </a:extLst>
          </p:cNvPr>
          <p:cNvSpPr>
            <a:spLocks noGrp="1"/>
          </p:cNvSpPr>
          <p:nvPr>
            <p:ph type="title"/>
          </p:nvPr>
        </p:nvSpPr>
        <p:spPr/>
        <p:txBody>
          <a:bodyPr/>
          <a:lstStyle/>
          <a:p>
            <a:r>
              <a:rPr lang="en-US" dirty="0"/>
              <a:t>GPT3 Story</a:t>
            </a:r>
          </a:p>
        </p:txBody>
      </p:sp>
      <p:sp>
        <p:nvSpPr>
          <p:cNvPr id="3" name="Content Placeholder 2">
            <a:extLst>
              <a:ext uri="{FF2B5EF4-FFF2-40B4-BE49-F238E27FC236}">
                <a16:creationId xmlns:a16="http://schemas.microsoft.com/office/drawing/2014/main" id="{40F5197B-96C2-24AD-0434-51E9996465CE}"/>
              </a:ext>
            </a:extLst>
          </p:cNvPr>
          <p:cNvSpPr>
            <a:spLocks noGrp="1"/>
          </p:cNvSpPr>
          <p:nvPr>
            <p:ph idx="1"/>
          </p:nvPr>
        </p:nvSpPr>
        <p:spPr/>
        <p:txBody>
          <a:bodyPr/>
          <a:lstStyle/>
          <a:p>
            <a:endParaRPr lang="en-US" dirty="0"/>
          </a:p>
        </p:txBody>
      </p:sp>
      <p:sp>
        <p:nvSpPr>
          <p:cNvPr id="5" name="Rounded Rectangle 4">
            <a:extLst>
              <a:ext uri="{FF2B5EF4-FFF2-40B4-BE49-F238E27FC236}">
                <a16:creationId xmlns:a16="http://schemas.microsoft.com/office/drawing/2014/main" id="{271E133B-0D6C-70A1-D167-D1DC94209257}"/>
              </a:ext>
            </a:extLst>
          </p:cNvPr>
          <p:cNvSpPr/>
          <p:nvPr/>
        </p:nvSpPr>
        <p:spPr>
          <a:xfrm>
            <a:off x="1529300" y="1410496"/>
            <a:ext cx="9087902" cy="968315"/>
          </a:xfrm>
          <a:prstGeom prst="roundRect">
            <a:avLst/>
          </a:prstGeom>
          <a:solidFill>
            <a:schemeClr val="bg1">
              <a:lumMod val="95000"/>
            </a:schemeClr>
          </a:solidFill>
          <a:ln w="38100">
            <a:solidFill>
              <a:schemeClr val="bg1">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a:p>
        </p:txBody>
      </p:sp>
      <p:sp>
        <p:nvSpPr>
          <p:cNvPr id="6" name="TextBox 5">
            <a:extLst>
              <a:ext uri="{FF2B5EF4-FFF2-40B4-BE49-F238E27FC236}">
                <a16:creationId xmlns:a16="http://schemas.microsoft.com/office/drawing/2014/main" id="{323C5D8A-8B3C-1C6C-B36C-FBA39FA83E5F}"/>
              </a:ext>
            </a:extLst>
          </p:cNvPr>
          <p:cNvSpPr txBox="1"/>
          <p:nvPr/>
        </p:nvSpPr>
        <p:spPr>
          <a:xfrm>
            <a:off x="3122429" y="1478012"/>
            <a:ext cx="7545572" cy="830997"/>
          </a:xfrm>
          <a:prstGeom prst="rect">
            <a:avLst/>
          </a:prstGeom>
          <a:noFill/>
        </p:spPr>
        <p:txBody>
          <a:bodyPr wrap="square" rtlCol="0">
            <a:spAutoFit/>
          </a:bodyPr>
          <a:lstStyle/>
          <a:p>
            <a:r>
              <a:rPr lang="en-US" sz="1600" b="0" i="0" dirty="0">
                <a:solidFill>
                  <a:srgbClr val="353740"/>
                </a:solidFill>
                <a:effectLst/>
                <a:latin typeface="Courier New" panose="02070309020205020404" pitchFamily="49" charset="0"/>
                <a:cs typeface="Courier New" panose="02070309020205020404" pitchFamily="49" charset="0"/>
              </a:rPr>
              <a:t>A young woman is determined to never get married and live her life alone, but when she meets a man who seems perfect for her, she begins to rethink her decision.</a:t>
            </a:r>
            <a:endParaRPr lang="en-US" sz="1600" dirty="0">
              <a:latin typeface="Courier New" panose="02070309020205020404" pitchFamily="49" charset="0"/>
              <a:cs typeface="Courier New" panose="02070309020205020404" pitchFamily="49" charset="0"/>
            </a:endParaRPr>
          </a:p>
        </p:txBody>
      </p:sp>
      <p:sp>
        <p:nvSpPr>
          <p:cNvPr id="7" name="Rounded Rectangle 8">
            <a:extLst>
              <a:ext uri="{FF2B5EF4-FFF2-40B4-BE49-F238E27FC236}">
                <a16:creationId xmlns:a16="http://schemas.microsoft.com/office/drawing/2014/main" id="{2505BC90-BC40-D3A1-5D6D-9722C09BC769}"/>
              </a:ext>
            </a:extLst>
          </p:cNvPr>
          <p:cNvSpPr/>
          <p:nvPr/>
        </p:nvSpPr>
        <p:spPr>
          <a:xfrm>
            <a:off x="1529326" y="1410473"/>
            <a:ext cx="1542329" cy="968316"/>
          </a:xfrm>
          <a:custGeom>
            <a:avLst/>
            <a:gdLst>
              <a:gd name="connsiteX0" fmla="*/ 0 w 1542329"/>
              <a:gd name="connsiteY0" fmla="*/ 161389 h 968316"/>
              <a:gd name="connsiteX1" fmla="*/ 161389 w 1542329"/>
              <a:gd name="connsiteY1" fmla="*/ 0 h 968316"/>
              <a:gd name="connsiteX2" fmla="*/ 1380940 w 1542329"/>
              <a:gd name="connsiteY2" fmla="*/ 0 h 968316"/>
              <a:gd name="connsiteX3" fmla="*/ 1542329 w 1542329"/>
              <a:gd name="connsiteY3" fmla="*/ 161389 h 968316"/>
              <a:gd name="connsiteX4" fmla="*/ 1542329 w 1542329"/>
              <a:gd name="connsiteY4" fmla="*/ 806927 h 968316"/>
              <a:gd name="connsiteX5" fmla="*/ 1380940 w 1542329"/>
              <a:gd name="connsiteY5" fmla="*/ 968316 h 968316"/>
              <a:gd name="connsiteX6" fmla="*/ 161389 w 1542329"/>
              <a:gd name="connsiteY6" fmla="*/ 968316 h 968316"/>
              <a:gd name="connsiteX7" fmla="*/ 0 w 1542329"/>
              <a:gd name="connsiteY7" fmla="*/ 806927 h 968316"/>
              <a:gd name="connsiteX8" fmla="*/ 0 w 1542329"/>
              <a:gd name="connsiteY8" fmla="*/ 161389 h 968316"/>
              <a:gd name="connsiteX0" fmla="*/ 0 w 1542329"/>
              <a:gd name="connsiteY0" fmla="*/ 161389 h 968316"/>
              <a:gd name="connsiteX1" fmla="*/ 161389 w 1542329"/>
              <a:gd name="connsiteY1" fmla="*/ 0 h 968316"/>
              <a:gd name="connsiteX2" fmla="*/ 1542329 w 1542329"/>
              <a:gd name="connsiteY2" fmla="*/ 161389 h 968316"/>
              <a:gd name="connsiteX3" fmla="*/ 1542329 w 1542329"/>
              <a:gd name="connsiteY3" fmla="*/ 806927 h 968316"/>
              <a:gd name="connsiteX4" fmla="*/ 1380940 w 1542329"/>
              <a:gd name="connsiteY4" fmla="*/ 968316 h 968316"/>
              <a:gd name="connsiteX5" fmla="*/ 161389 w 1542329"/>
              <a:gd name="connsiteY5" fmla="*/ 968316 h 968316"/>
              <a:gd name="connsiteX6" fmla="*/ 0 w 1542329"/>
              <a:gd name="connsiteY6" fmla="*/ 806927 h 968316"/>
              <a:gd name="connsiteX7" fmla="*/ 0 w 1542329"/>
              <a:gd name="connsiteY7" fmla="*/ 161389 h 968316"/>
              <a:gd name="connsiteX0" fmla="*/ 0 w 1542329"/>
              <a:gd name="connsiteY0" fmla="*/ 161389 h 968316"/>
              <a:gd name="connsiteX1" fmla="*/ 161389 w 1542329"/>
              <a:gd name="connsiteY1" fmla="*/ 0 h 968316"/>
              <a:gd name="connsiteX2" fmla="*/ 1542329 w 1542329"/>
              <a:gd name="connsiteY2" fmla="*/ 2639 h 968316"/>
              <a:gd name="connsiteX3" fmla="*/ 1542329 w 1542329"/>
              <a:gd name="connsiteY3" fmla="*/ 806927 h 968316"/>
              <a:gd name="connsiteX4" fmla="*/ 1380940 w 1542329"/>
              <a:gd name="connsiteY4" fmla="*/ 968316 h 968316"/>
              <a:gd name="connsiteX5" fmla="*/ 161389 w 1542329"/>
              <a:gd name="connsiteY5" fmla="*/ 968316 h 968316"/>
              <a:gd name="connsiteX6" fmla="*/ 0 w 1542329"/>
              <a:gd name="connsiteY6" fmla="*/ 806927 h 968316"/>
              <a:gd name="connsiteX7" fmla="*/ 0 w 1542329"/>
              <a:gd name="connsiteY7" fmla="*/ 161389 h 968316"/>
              <a:gd name="connsiteX0" fmla="*/ 0 w 1542329"/>
              <a:gd name="connsiteY0" fmla="*/ 161389 h 968316"/>
              <a:gd name="connsiteX1" fmla="*/ 161389 w 1542329"/>
              <a:gd name="connsiteY1" fmla="*/ 0 h 968316"/>
              <a:gd name="connsiteX2" fmla="*/ 1542329 w 1542329"/>
              <a:gd name="connsiteY2" fmla="*/ 2639 h 968316"/>
              <a:gd name="connsiteX3" fmla="*/ 1542329 w 1542329"/>
              <a:gd name="connsiteY3" fmla="*/ 806927 h 968316"/>
              <a:gd name="connsiteX4" fmla="*/ 161389 w 1542329"/>
              <a:gd name="connsiteY4" fmla="*/ 968316 h 968316"/>
              <a:gd name="connsiteX5" fmla="*/ 0 w 1542329"/>
              <a:gd name="connsiteY5" fmla="*/ 806927 h 968316"/>
              <a:gd name="connsiteX6" fmla="*/ 0 w 1542329"/>
              <a:gd name="connsiteY6" fmla="*/ 161389 h 968316"/>
              <a:gd name="connsiteX0" fmla="*/ 0 w 1542329"/>
              <a:gd name="connsiteY0" fmla="*/ 161389 h 1037899"/>
              <a:gd name="connsiteX1" fmla="*/ 161389 w 1542329"/>
              <a:gd name="connsiteY1" fmla="*/ 0 h 1037899"/>
              <a:gd name="connsiteX2" fmla="*/ 1542329 w 1542329"/>
              <a:gd name="connsiteY2" fmla="*/ 2639 h 1037899"/>
              <a:gd name="connsiteX3" fmla="*/ 1542329 w 1542329"/>
              <a:gd name="connsiteY3" fmla="*/ 965677 h 1037899"/>
              <a:gd name="connsiteX4" fmla="*/ 161389 w 1542329"/>
              <a:gd name="connsiteY4" fmla="*/ 968316 h 1037899"/>
              <a:gd name="connsiteX5" fmla="*/ 0 w 1542329"/>
              <a:gd name="connsiteY5" fmla="*/ 806927 h 1037899"/>
              <a:gd name="connsiteX6" fmla="*/ 0 w 1542329"/>
              <a:gd name="connsiteY6" fmla="*/ 161389 h 1037899"/>
              <a:gd name="connsiteX0" fmla="*/ 0 w 1542329"/>
              <a:gd name="connsiteY0" fmla="*/ 161389 h 968316"/>
              <a:gd name="connsiteX1" fmla="*/ 161389 w 1542329"/>
              <a:gd name="connsiteY1" fmla="*/ 0 h 968316"/>
              <a:gd name="connsiteX2" fmla="*/ 1542329 w 1542329"/>
              <a:gd name="connsiteY2" fmla="*/ 2639 h 968316"/>
              <a:gd name="connsiteX3" fmla="*/ 1542329 w 1542329"/>
              <a:gd name="connsiteY3" fmla="*/ 965677 h 968316"/>
              <a:gd name="connsiteX4" fmla="*/ 161389 w 1542329"/>
              <a:gd name="connsiteY4" fmla="*/ 968316 h 968316"/>
              <a:gd name="connsiteX5" fmla="*/ 0 w 1542329"/>
              <a:gd name="connsiteY5" fmla="*/ 806927 h 968316"/>
              <a:gd name="connsiteX6" fmla="*/ 0 w 1542329"/>
              <a:gd name="connsiteY6" fmla="*/ 161389 h 9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2329" h="968316">
                <a:moveTo>
                  <a:pt x="0" y="161389"/>
                </a:moveTo>
                <a:cubicBezTo>
                  <a:pt x="0" y="72256"/>
                  <a:pt x="72256" y="0"/>
                  <a:pt x="161389" y="0"/>
                </a:cubicBezTo>
                <a:lnTo>
                  <a:pt x="1542329" y="2639"/>
                </a:lnTo>
                <a:lnTo>
                  <a:pt x="1542329" y="965677"/>
                </a:lnTo>
                <a:lnTo>
                  <a:pt x="161389" y="968316"/>
                </a:lnTo>
                <a:cubicBezTo>
                  <a:pt x="72256" y="968316"/>
                  <a:pt x="0" y="896060"/>
                  <a:pt x="0" y="806927"/>
                </a:cubicBezTo>
                <a:lnTo>
                  <a:pt x="0" y="161389"/>
                </a:lnTo>
                <a:close/>
              </a:path>
            </a:pathLst>
          </a:custGeom>
          <a:solidFill>
            <a:srgbClr val="BFBDC0"/>
          </a:solidFill>
          <a:ln w="38100">
            <a:solidFill>
              <a:schemeClr val="bg1">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b="1" dirty="0"/>
              <a:t>Premise</a:t>
            </a:r>
          </a:p>
        </p:txBody>
      </p:sp>
    </p:spTree>
    <p:extLst>
      <p:ext uri="{BB962C8B-B14F-4D97-AF65-F5344CB8AC3E}">
        <p14:creationId xmlns:p14="http://schemas.microsoft.com/office/powerpoint/2010/main" val="485243275"/>
      </p:ext>
    </p:extLst>
  </p:cSld>
  <p:clrMapOvr>
    <a:masterClrMapping/>
  </p:clrMapOvr>
  <mc:AlternateContent xmlns:mc="http://schemas.openxmlformats.org/markup-compatibility/2006" xmlns:p14="http://schemas.microsoft.com/office/powerpoint/2010/main">
    <mc:Choice Requires="p14">
      <p:transition spd="slow" p14:dur="2000" advTm="4966"/>
    </mc:Choice>
    <mc:Fallback xmlns="">
      <p:transition spd="slow" advTm="496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4A62D-08FF-F4BA-E199-EA50CC4123E7}"/>
              </a:ext>
            </a:extLst>
          </p:cNvPr>
          <p:cNvSpPr>
            <a:spLocks noGrp="1"/>
          </p:cNvSpPr>
          <p:nvPr>
            <p:ph type="title"/>
          </p:nvPr>
        </p:nvSpPr>
        <p:spPr/>
        <p:txBody>
          <a:bodyPr/>
          <a:lstStyle/>
          <a:p>
            <a:r>
              <a:rPr lang="en-US" dirty="0"/>
              <a:t>GPT3 Story</a:t>
            </a:r>
          </a:p>
        </p:txBody>
      </p:sp>
      <p:sp>
        <p:nvSpPr>
          <p:cNvPr id="3" name="Content Placeholder 2">
            <a:extLst>
              <a:ext uri="{FF2B5EF4-FFF2-40B4-BE49-F238E27FC236}">
                <a16:creationId xmlns:a16="http://schemas.microsoft.com/office/drawing/2014/main" id="{40F5197B-96C2-24AD-0434-51E9996465CE}"/>
              </a:ext>
            </a:extLst>
          </p:cNvPr>
          <p:cNvSpPr>
            <a:spLocks noGrp="1"/>
          </p:cNvSpPr>
          <p:nvPr>
            <p:ph idx="1"/>
          </p:nvPr>
        </p:nvSpPr>
        <p:spPr/>
        <p:txBody>
          <a:bodyPr/>
          <a:lstStyle/>
          <a:p>
            <a:endParaRPr lang="en-US" dirty="0"/>
          </a:p>
        </p:txBody>
      </p:sp>
      <p:sp>
        <p:nvSpPr>
          <p:cNvPr id="5" name="Rounded Rectangle 4">
            <a:extLst>
              <a:ext uri="{FF2B5EF4-FFF2-40B4-BE49-F238E27FC236}">
                <a16:creationId xmlns:a16="http://schemas.microsoft.com/office/drawing/2014/main" id="{271E133B-0D6C-70A1-D167-D1DC94209257}"/>
              </a:ext>
            </a:extLst>
          </p:cNvPr>
          <p:cNvSpPr/>
          <p:nvPr/>
        </p:nvSpPr>
        <p:spPr>
          <a:xfrm>
            <a:off x="1529300" y="1410496"/>
            <a:ext cx="9087902" cy="968315"/>
          </a:xfrm>
          <a:prstGeom prst="roundRect">
            <a:avLst/>
          </a:prstGeom>
          <a:solidFill>
            <a:schemeClr val="bg1">
              <a:lumMod val="95000"/>
            </a:schemeClr>
          </a:solidFill>
          <a:ln w="38100">
            <a:solidFill>
              <a:schemeClr val="bg1">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a:p>
        </p:txBody>
      </p:sp>
      <p:sp>
        <p:nvSpPr>
          <p:cNvPr id="6" name="TextBox 5">
            <a:extLst>
              <a:ext uri="{FF2B5EF4-FFF2-40B4-BE49-F238E27FC236}">
                <a16:creationId xmlns:a16="http://schemas.microsoft.com/office/drawing/2014/main" id="{323C5D8A-8B3C-1C6C-B36C-FBA39FA83E5F}"/>
              </a:ext>
            </a:extLst>
          </p:cNvPr>
          <p:cNvSpPr txBox="1"/>
          <p:nvPr/>
        </p:nvSpPr>
        <p:spPr>
          <a:xfrm>
            <a:off x="3122429" y="1478012"/>
            <a:ext cx="7545572" cy="830997"/>
          </a:xfrm>
          <a:prstGeom prst="rect">
            <a:avLst/>
          </a:prstGeom>
          <a:noFill/>
        </p:spPr>
        <p:txBody>
          <a:bodyPr wrap="square" rtlCol="0">
            <a:spAutoFit/>
          </a:bodyPr>
          <a:lstStyle/>
          <a:p>
            <a:r>
              <a:rPr lang="en-US" sz="1600" b="0" i="0" dirty="0">
                <a:solidFill>
                  <a:srgbClr val="353740"/>
                </a:solidFill>
                <a:effectLst/>
                <a:latin typeface="Courier New" panose="02070309020205020404" pitchFamily="49" charset="0"/>
                <a:cs typeface="Courier New" panose="02070309020205020404" pitchFamily="49" charset="0"/>
              </a:rPr>
              <a:t>A young woman is determined to never get married and live her life alone, but when she meets a man who seems perfect for her, she begins to rethink her decision.</a:t>
            </a:r>
            <a:endParaRPr lang="en-US" sz="1600" dirty="0">
              <a:latin typeface="Courier New" panose="02070309020205020404" pitchFamily="49" charset="0"/>
              <a:cs typeface="Courier New" panose="02070309020205020404" pitchFamily="49" charset="0"/>
            </a:endParaRPr>
          </a:p>
        </p:txBody>
      </p:sp>
      <p:sp>
        <p:nvSpPr>
          <p:cNvPr id="7" name="Rounded Rectangle 8">
            <a:extLst>
              <a:ext uri="{FF2B5EF4-FFF2-40B4-BE49-F238E27FC236}">
                <a16:creationId xmlns:a16="http://schemas.microsoft.com/office/drawing/2014/main" id="{2505BC90-BC40-D3A1-5D6D-9722C09BC769}"/>
              </a:ext>
            </a:extLst>
          </p:cNvPr>
          <p:cNvSpPr/>
          <p:nvPr/>
        </p:nvSpPr>
        <p:spPr>
          <a:xfrm>
            <a:off x="1529326" y="1410473"/>
            <a:ext cx="1542329" cy="968316"/>
          </a:xfrm>
          <a:custGeom>
            <a:avLst/>
            <a:gdLst>
              <a:gd name="connsiteX0" fmla="*/ 0 w 1542329"/>
              <a:gd name="connsiteY0" fmla="*/ 161389 h 968316"/>
              <a:gd name="connsiteX1" fmla="*/ 161389 w 1542329"/>
              <a:gd name="connsiteY1" fmla="*/ 0 h 968316"/>
              <a:gd name="connsiteX2" fmla="*/ 1380940 w 1542329"/>
              <a:gd name="connsiteY2" fmla="*/ 0 h 968316"/>
              <a:gd name="connsiteX3" fmla="*/ 1542329 w 1542329"/>
              <a:gd name="connsiteY3" fmla="*/ 161389 h 968316"/>
              <a:gd name="connsiteX4" fmla="*/ 1542329 w 1542329"/>
              <a:gd name="connsiteY4" fmla="*/ 806927 h 968316"/>
              <a:gd name="connsiteX5" fmla="*/ 1380940 w 1542329"/>
              <a:gd name="connsiteY5" fmla="*/ 968316 h 968316"/>
              <a:gd name="connsiteX6" fmla="*/ 161389 w 1542329"/>
              <a:gd name="connsiteY6" fmla="*/ 968316 h 968316"/>
              <a:gd name="connsiteX7" fmla="*/ 0 w 1542329"/>
              <a:gd name="connsiteY7" fmla="*/ 806927 h 968316"/>
              <a:gd name="connsiteX8" fmla="*/ 0 w 1542329"/>
              <a:gd name="connsiteY8" fmla="*/ 161389 h 968316"/>
              <a:gd name="connsiteX0" fmla="*/ 0 w 1542329"/>
              <a:gd name="connsiteY0" fmla="*/ 161389 h 968316"/>
              <a:gd name="connsiteX1" fmla="*/ 161389 w 1542329"/>
              <a:gd name="connsiteY1" fmla="*/ 0 h 968316"/>
              <a:gd name="connsiteX2" fmla="*/ 1542329 w 1542329"/>
              <a:gd name="connsiteY2" fmla="*/ 161389 h 968316"/>
              <a:gd name="connsiteX3" fmla="*/ 1542329 w 1542329"/>
              <a:gd name="connsiteY3" fmla="*/ 806927 h 968316"/>
              <a:gd name="connsiteX4" fmla="*/ 1380940 w 1542329"/>
              <a:gd name="connsiteY4" fmla="*/ 968316 h 968316"/>
              <a:gd name="connsiteX5" fmla="*/ 161389 w 1542329"/>
              <a:gd name="connsiteY5" fmla="*/ 968316 h 968316"/>
              <a:gd name="connsiteX6" fmla="*/ 0 w 1542329"/>
              <a:gd name="connsiteY6" fmla="*/ 806927 h 968316"/>
              <a:gd name="connsiteX7" fmla="*/ 0 w 1542329"/>
              <a:gd name="connsiteY7" fmla="*/ 161389 h 968316"/>
              <a:gd name="connsiteX0" fmla="*/ 0 w 1542329"/>
              <a:gd name="connsiteY0" fmla="*/ 161389 h 968316"/>
              <a:gd name="connsiteX1" fmla="*/ 161389 w 1542329"/>
              <a:gd name="connsiteY1" fmla="*/ 0 h 968316"/>
              <a:gd name="connsiteX2" fmla="*/ 1542329 w 1542329"/>
              <a:gd name="connsiteY2" fmla="*/ 2639 h 968316"/>
              <a:gd name="connsiteX3" fmla="*/ 1542329 w 1542329"/>
              <a:gd name="connsiteY3" fmla="*/ 806927 h 968316"/>
              <a:gd name="connsiteX4" fmla="*/ 1380940 w 1542329"/>
              <a:gd name="connsiteY4" fmla="*/ 968316 h 968316"/>
              <a:gd name="connsiteX5" fmla="*/ 161389 w 1542329"/>
              <a:gd name="connsiteY5" fmla="*/ 968316 h 968316"/>
              <a:gd name="connsiteX6" fmla="*/ 0 w 1542329"/>
              <a:gd name="connsiteY6" fmla="*/ 806927 h 968316"/>
              <a:gd name="connsiteX7" fmla="*/ 0 w 1542329"/>
              <a:gd name="connsiteY7" fmla="*/ 161389 h 968316"/>
              <a:gd name="connsiteX0" fmla="*/ 0 w 1542329"/>
              <a:gd name="connsiteY0" fmla="*/ 161389 h 968316"/>
              <a:gd name="connsiteX1" fmla="*/ 161389 w 1542329"/>
              <a:gd name="connsiteY1" fmla="*/ 0 h 968316"/>
              <a:gd name="connsiteX2" fmla="*/ 1542329 w 1542329"/>
              <a:gd name="connsiteY2" fmla="*/ 2639 h 968316"/>
              <a:gd name="connsiteX3" fmla="*/ 1542329 w 1542329"/>
              <a:gd name="connsiteY3" fmla="*/ 806927 h 968316"/>
              <a:gd name="connsiteX4" fmla="*/ 161389 w 1542329"/>
              <a:gd name="connsiteY4" fmla="*/ 968316 h 968316"/>
              <a:gd name="connsiteX5" fmla="*/ 0 w 1542329"/>
              <a:gd name="connsiteY5" fmla="*/ 806927 h 968316"/>
              <a:gd name="connsiteX6" fmla="*/ 0 w 1542329"/>
              <a:gd name="connsiteY6" fmla="*/ 161389 h 968316"/>
              <a:gd name="connsiteX0" fmla="*/ 0 w 1542329"/>
              <a:gd name="connsiteY0" fmla="*/ 161389 h 1037899"/>
              <a:gd name="connsiteX1" fmla="*/ 161389 w 1542329"/>
              <a:gd name="connsiteY1" fmla="*/ 0 h 1037899"/>
              <a:gd name="connsiteX2" fmla="*/ 1542329 w 1542329"/>
              <a:gd name="connsiteY2" fmla="*/ 2639 h 1037899"/>
              <a:gd name="connsiteX3" fmla="*/ 1542329 w 1542329"/>
              <a:gd name="connsiteY3" fmla="*/ 965677 h 1037899"/>
              <a:gd name="connsiteX4" fmla="*/ 161389 w 1542329"/>
              <a:gd name="connsiteY4" fmla="*/ 968316 h 1037899"/>
              <a:gd name="connsiteX5" fmla="*/ 0 w 1542329"/>
              <a:gd name="connsiteY5" fmla="*/ 806927 h 1037899"/>
              <a:gd name="connsiteX6" fmla="*/ 0 w 1542329"/>
              <a:gd name="connsiteY6" fmla="*/ 161389 h 1037899"/>
              <a:gd name="connsiteX0" fmla="*/ 0 w 1542329"/>
              <a:gd name="connsiteY0" fmla="*/ 161389 h 968316"/>
              <a:gd name="connsiteX1" fmla="*/ 161389 w 1542329"/>
              <a:gd name="connsiteY1" fmla="*/ 0 h 968316"/>
              <a:gd name="connsiteX2" fmla="*/ 1542329 w 1542329"/>
              <a:gd name="connsiteY2" fmla="*/ 2639 h 968316"/>
              <a:gd name="connsiteX3" fmla="*/ 1542329 w 1542329"/>
              <a:gd name="connsiteY3" fmla="*/ 965677 h 968316"/>
              <a:gd name="connsiteX4" fmla="*/ 161389 w 1542329"/>
              <a:gd name="connsiteY4" fmla="*/ 968316 h 968316"/>
              <a:gd name="connsiteX5" fmla="*/ 0 w 1542329"/>
              <a:gd name="connsiteY5" fmla="*/ 806927 h 968316"/>
              <a:gd name="connsiteX6" fmla="*/ 0 w 1542329"/>
              <a:gd name="connsiteY6" fmla="*/ 161389 h 9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2329" h="968316">
                <a:moveTo>
                  <a:pt x="0" y="161389"/>
                </a:moveTo>
                <a:cubicBezTo>
                  <a:pt x="0" y="72256"/>
                  <a:pt x="72256" y="0"/>
                  <a:pt x="161389" y="0"/>
                </a:cubicBezTo>
                <a:lnTo>
                  <a:pt x="1542329" y="2639"/>
                </a:lnTo>
                <a:lnTo>
                  <a:pt x="1542329" y="965677"/>
                </a:lnTo>
                <a:lnTo>
                  <a:pt x="161389" y="968316"/>
                </a:lnTo>
                <a:cubicBezTo>
                  <a:pt x="72256" y="968316"/>
                  <a:pt x="0" y="896060"/>
                  <a:pt x="0" y="806927"/>
                </a:cubicBezTo>
                <a:lnTo>
                  <a:pt x="0" y="161389"/>
                </a:lnTo>
                <a:close/>
              </a:path>
            </a:pathLst>
          </a:custGeom>
          <a:solidFill>
            <a:srgbClr val="BFBDC0"/>
          </a:solidFill>
          <a:ln w="38100">
            <a:solidFill>
              <a:schemeClr val="bg1">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b="1" dirty="0"/>
              <a:t>Premise</a:t>
            </a:r>
          </a:p>
        </p:txBody>
      </p:sp>
      <p:sp>
        <p:nvSpPr>
          <p:cNvPr id="8" name="Rounded Rectangle 7">
            <a:extLst>
              <a:ext uri="{FF2B5EF4-FFF2-40B4-BE49-F238E27FC236}">
                <a16:creationId xmlns:a16="http://schemas.microsoft.com/office/drawing/2014/main" id="{F464D0EC-5F51-940A-8A86-1EBCC602B937}"/>
              </a:ext>
            </a:extLst>
          </p:cNvPr>
          <p:cNvSpPr/>
          <p:nvPr/>
        </p:nvSpPr>
        <p:spPr>
          <a:xfrm>
            <a:off x="1072100" y="2751699"/>
            <a:ext cx="10131552" cy="3782435"/>
          </a:xfrm>
          <a:prstGeom prst="roundRect">
            <a:avLst>
              <a:gd name="adj" fmla="val 3443"/>
            </a:avLst>
          </a:prstGeom>
          <a:solidFill>
            <a:schemeClr val="bg1">
              <a:lumMod val="95000"/>
            </a:schemeClr>
          </a:solidFill>
          <a:ln w="38100">
            <a:solidFill>
              <a:schemeClr val="bg1">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a:p>
        </p:txBody>
      </p:sp>
      <p:sp>
        <p:nvSpPr>
          <p:cNvPr id="9" name="Round Same Side Corner Rectangle 8">
            <a:extLst>
              <a:ext uri="{FF2B5EF4-FFF2-40B4-BE49-F238E27FC236}">
                <a16:creationId xmlns:a16="http://schemas.microsoft.com/office/drawing/2014/main" id="{8E74D95E-6266-925E-7914-EF77BF259CD4}"/>
              </a:ext>
            </a:extLst>
          </p:cNvPr>
          <p:cNvSpPr/>
          <p:nvPr/>
        </p:nvSpPr>
        <p:spPr>
          <a:xfrm rot="16200000">
            <a:off x="-47958" y="3871753"/>
            <a:ext cx="3782448" cy="1542330"/>
          </a:xfrm>
          <a:prstGeom prst="round2SameRect">
            <a:avLst>
              <a:gd name="adj1" fmla="val 9059"/>
              <a:gd name="adj2" fmla="val 0"/>
            </a:avLst>
          </a:prstGeom>
          <a:solidFill>
            <a:schemeClr val="bg1">
              <a:lumMod val="75000"/>
            </a:schemeClr>
          </a:solidFill>
          <a:ln w="38100">
            <a:solidFill>
              <a:schemeClr val="bg1">
                <a:lumMod val="5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AF356333-3350-AA51-0E63-F1CCB718A233}"/>
              </a:ext>
            </a:extLst>
          </p:cNvPr>
          <p:cNvSpPr txBox="1"/>
          <p:nvPr/>
        </p:nvSpPr>
        <p:spPr>
          <a:xfrm>
            <a:off x="2661279" y="2779260"/>
            <a:ext cx="8540121" cy="3754874"/>
          </a:xfrm>
          <a:prstGeom prst="rect">
            <a:avLst/>
          </a:prstGeom>
          <a:noFill/>
        </p:spPr>
        <p:txBody>
          <a:bodyPr wrap="square" rtlCol="0">
            <a:spAutoFit/>
          </a:bodyPr>
          <a:lstStyle/>
          <a:p>
            <a:r>
              <a:rPr lang="en-US" sz="1400" dirty="0">
                <a:effectLst/>
                <a:latin typeface="Courier New" panose="02070309020205020404" pitchFamily="49" charset="0"/>
                <a:cs typeface="Courier New" panose="02070309020205020404" pitchFamily="49" charset="0"/>
              </a:rPr>
              <a:t>Jonathan was frightened as she walked towards him; she looked as though she’d just been crying. </a:t>
            </a:r>
          </a:p>
          <a:p>
            <a:r>
              <a:rPr lang="en-US" sz="1400" dirty="0">
                <a:effectLst/>
                <a:latin typeface="Courier New" panose="02070309020205020404" pitchFamily="49" charset="0"/>
                <a:cs typeface="Courier New" panose="02070309020205020404" pitchFamily="49" charset="0"/>
              </a:rPr>
              <a:t>“Jonathan, we need to talk.” Esther tried to look anywhere but him. Her voice was shaky. </a:t>
            </a:r>
          </a:p>
          <a:p>
            <a:r>
              <a:rPr lang="en-US" sz="1400" dirty="0">
                <a:effectLst/>
                <a:latin typeface="Courier New" panose="02070309020205020404" pitchFamily="49" charset="0"/>
                <a:cs typeface="Courier New" panose="02070309020205020404" pitchFamily="49" charset="0"/>
              </a:rPr>
              <a:t>“Do you remember the day we met?” She asked, slowly. </a:t>
            </a:r>
          </a:p>
          <a:p>
            <a:r>
              <a:rPr lang="en-US" sz="1400" dirty="0">
                <a:effectLst/>
                <a:latin typeface="Courier New" panose="02070309020205020404" pitchFamily="49" charset="0"/>
                <a:cs typeface="Courier New" panose="02070309020205020404" pitchFamily="49" charset="0"/>
              </a:rPr>
              <a:t>Jonathan nodded; he was bending over her slightly, watching her intently. </a:t>
            </a:r>
          </a:p>
          <a:p>
            <a:r>
              <a:rPr lang="en-US" sz="1400" dirty="0">
                <a:effectLst/>
                <a:latin typeface="Courier New" panose="02070309020205020404" pitchFamily="49" charset="0"/>
                <a:cs typeface="Courier New" panose="02070309020205020404" pitchFamily="49" charset="0"/>
              </a:rPr>
              <a:t>“I stole a pencil.” She continued, after a short silence. </a:t>
            </a:r>
          </a:p>
          <a:p>
            <a:r>
              <a:rPr lang="en-US" sz="1400" dirty="0">
                <a:effectLst/>
                <a:latin typeface="Courier New" panose="02070309020205020404" pitchFamily="49" charset="0"/>
                <a:cs typeface="Courier New" panose="02070309020205020404" pitchFamily="49" charset="0"/>
              </a:rPr>
              <a:t>“Why would you do that?” He shot back, looking confused. </a:t>
            </a:r>
          </a:p>
          <a:p>
            <a:r>
              <a:rPr lang="en-US" sz="1400" dirty="0">
                <a:effectLst/>
                <a:latin typeface="Courier New" panose="02070309020205020404" pitchFamily="49" charset="0"/>
                <a:cs typeface="Courier New" panose="02070309020205020404" pitchFamily="49" charset="0"/>
              </a:rPr>
              <a:t>“ I thought it was pretty on my desk. I knew it was worth a lot, so I kept it.” </a:t>
            </a:r>
          </a:p>
          <a:p>
            <a:r>
              <a:rPr lang="en-US" sz="1400" dirty="0">
                <a:effectLst/>
                <a:latin typeface="Courier New" panose="02070309020205020404" pitchFamily="49" charset="0"/>
                <a:cs typeface="Courier New" panose="02070309020205020404" pitchFamily="49" charset="0"/>
              </a:rPr>
              <a:t>“What’s that got to do with all this?” Jonathan couldn’t see the link between a school theft nightmare, and their lives now. </a:t>
            </a:r>
          </a:p>
          <a:p>
            <a:r>
              <a:rPr lang="en-US" sz="1400" dirty="0">
                <a:effectLst/>
                <a:latin typeface="Courier New" panose="02070309020205020404" pitchFamily="49" charset="0"/>
                <a:cs typeface="Courier New" panose="02070309020205020404" pitchFamily="49" charset="0"/>
              </a:rPr>
              <a:t>“The pencil was really expensive.” </a:t>
            </a:r>
          </a:p>
          <a:p>
            <a:r>
              <a:rPr lang="en-US" sz="1400" i="1" dirty="0">
                <a:latin typeface="Courier New" panose="02070309020205020404" pitchFamily="49" charset="0"/>
                <a:cs typeface="Courier New" panose="02070309020205020404" pitchFamily="49" charset="0"/>
              </a:rPr>
              <a:t>...[83 words]...</a:t>
            </a:r>
            <a:endParaRPr lang="en-US" sz="1400" i="1" dirty="0">
              <a:effectLst/>
              <a:latin typeface="Courier New" panose="02070309020205020404" pitchFamily="49" charset="0"/>
              <a:cs typeface="Courier New" panose="02070309020205020404" pitchFamily="49" charset="0"/>
            </a:endParaRPr>
          </a:p>
          <a:p>
            <a:r>
              <a:rPr lang="en-US" sz="1400" dirty="0">
                <a:effectLst/>
                <a:latin typeface="Courier New" panose="02070309020205020404" pitchFamily="49" charset="0"/>
                <a:cs typeface="Courier New" panose="02070309020205020404" pitchFamily="49" charset="0"/>
              </a:rPr>
              <a:t>Cecilia was done with her sixth glass of wine the week had brought her to. She sat back on her large sofa and thought about her life. Her thoughts were beginning to unravel and she now remembered about the wedding. ...</a:t>
            </a:r>
          </a:p>
        </p:txBody>
      </p:sp>
      <p:sp>
        <p:nvSpPr>
          <p:cNvPr id="11" name="TextBox 10">
            <a:extLst>
              <a:ext uri="{FF2B5EF4-FFF2-40B4-BE49-F238E27FC236}">
                <a16:creationId xmlns:a16="http://schemas.microsoft.com/office/drawing/2014/main" id="{CC60F6C6-006D-EDE6-7FFC-0782C28AB4DC}"/>
              </a:ext>
            </a:extLst>
          </p:cNvPr>
          <p:cNvSpPr txBox="1"/>
          <p:nvPr/>
        </p:nvSpPr>
        <p:spPr>
          <a:xfrm>
            <a:off x="1359158" y="4210539"/>
            <a:ext cx="968214" cy="523220"/>
          </a:xfrm>
          <a:prstGeom prst="rect">
            <a:avLst/>
          </a:prstGeom>
          <a:noFill/>
        </p:spPr>
        <p:txBody>
          <a:bodyPr wrap="none" rtlCol="0">
            <a:spAutoFit/>
          </a:bodyPr>
          <a:lstStyle/>
          <a:p>
            <a:pPr algn="ctr"/>
            <a:r>
              <a:rPr lang="en-US" sz="2800" b="1" dirty="0">
                <a:solidFill>
                  <a:schemeClr val="bg1"/>
                </a:solidFill>
              </a:rPr>
              <a:t>Story</a:t>
            </a:r>
          </a:p>
        </p:txBody>
      </p:sp>
    </p:spTree>
    <p:extLst>
      <p:ext uri="{BB962C8B-B14F-4D97-AF65-F5344CB8AC3E}">
        <p14:creationId xmlns:p14="http://schemas.microsoft.com/office/powerpoint/2010/main" val="2392792277"/>
      </p:ext>
    </p:extLst>
  </p:cSld>
  <p:clrMapOvr>
    <a:masterClrMapping/>
  </p:clrMapOvr>
  <mc:AlternateContent xmlns:mc="http://schemas.openxmlformats.org/markup-compatibility/2006" xmlns:p14="http://schemas.microsoft.com/office/powerpoint/2010/main">
    <mc:Choice Requires="p14">
      <p:transition spd="slow" p14:dur="2000" advTm="1333"/>
    </mc:Choice>
    <mc:Fallback xmlns="">
      <p:transition spd="slow" advTm="133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4A62D-08FF-F4BA-E199-EA50CC4123E7}"/>
              </a:ext>
            </a:extLst>
          </p:cNvPr>
          <p:cNvSpPr>
            <a:spLocks noGrp="1"/>
          </p:cNvSpPr>
          <p:nvPr>
            <p:ph type="title"/>
          </p:nvPr>
        </p:nvSpPr>
        <p:spPr/>
        <p:txBody>
          <a:bodyPr/>
          <a:lstStyle/>
          <a:p>
            <a:r>
              <a:rPr lang="en-US" dirty="0"/>
              <a:t>GPT3 Story</a:t>
            </a:r>
          </a:p>
        </p:txBody>
      </p:sp>
      <p:sp>
        <p:nvSpPr>
          <p:cNvPr id="3" name="Content Placeholder 2">
            <a:extLst>
              <a:ext uri="{FF2B5EF4-FFF2-40B4-BE49-F238E27FC236}">
                <a16:creationId xmlns:a16="http://schemas.microsoft.com/office/drawing/2014/main" id="{40F5197B-96C2-24AD-0434-51E9996465CE}"/>
              </a:ext>
            </a:extLst>
          </p:cNvPr>
          <p:cNvSpPr>
            <a:spLocks noGrp="1"/>
          </p:cNvSpPr>
          <p:nvPr>
            <p:ph idx="1"/>
          </p:nvPr>
        </p:nvSpPr>
        <p:spPr/>
        <p:txBody>
          <a:bodyPr/>
          <a:lstStyle/>
          <a:p>
            <a:endParaRPr lang="en-US" dirty="0"/>
          </a:p>
        </p:txBody>
      </p:sp>
      <p:sp>
        <p:nvSpPr>
          <p:cNvPr id="5" name="Rounded Rectangle 4">
            <a:extLst>
              <a:ext uri="{FF2B5EF4-FFF2-40B4-BE49-F238E27FC236}">
                <a16:creationId xmlns:a16="http://schemas.microsoft.com/office/drawing/2014/main" id="{271E133B-0D6C-70A1-D167-D1DC94209257}"/>
              </a:ext>
            </a:extLst>
          </p:cNvPr>
          <p:cNvSpPr/>
          <p:nvPr/>
        </p:nvSpPr>
        <p:spPr>
          <a:xfrm>
            <a:off x="1529300" y="1410496"/>
            <a:ext cx="9087902" cy="968315"/>
          </a:xfrm>
          <a:prstGeom prst="roundRect">
            <a:avLst/>
          </a:prstGeom>
          <a:solidFill>
            <a:schemeClr val="bg1">
              <a:lumMod val="95000"/>
            </a:schemeClr>
          </a:solidFill>
          <a:ln w="38100">
            <a:solidFill>
              <a:schemeClr val="bg1">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a:p>
        </p:txBody>
      </p:sp>
      <p:sp>
        <p:nvSpPr>
          <p:cNvPr id="6" name="TextBox 5">
            <a:extLst>
              <a:ext uri="{FF2B5EF4-FFF2-40B4-BE49-F238E27FC236}">
                <a16:creationId xmlns:a16="http://schemas.microsoft.com/office/drawing/2014/main" id="{323C5D8A-8B3C-1C6C-B36C-FBA39FA83E5F}"/>
              </a:ext>
            </a:extLst>
          </p:cNvPr>
          <p:cNvSpPr txBox="1"/>
          <p:nvPr/>
        </p:nvSpPr>
        <p:spPr>
          <a:xfrm>
            <a:off x="3122429" y="1478012"/>
            <a:ext cx="7545572" cy="830997"/>
          </a:xfrm>
          <a:prstGeom prst="rect">
            <a:avLst/>
          </a:prstGeom>
          <a:noFill/>
        </p:spPr>
        <p:txBody>
          <a:bodyPr wrap="square" rtlCol="0">
            <a:spAutoFit/>
          </a:bodyPr>
          <a:lstStyle/>
          <a:p>
            <a:r>
              <a:rPr lang="en-US" sz="1600" b="0" i="0" dirty="0">
                <a:solidFill>
                  <a:srgbClr val="353740"/>
                </a:solidFill>
                <a:effectLst/>
                <a:latin typeface="Courier New" panose="02070309020205020404" pitchFamily="49" charset="0"/>
                <a:cs typeface="Courier New" panose="02070309020205020404" pitchFamily="49" charset="0"/>
              </a:rPr>
              <a:t>A young woman is determined to never get married and live her life alone, but when she meets a man who seems perfect for her, she begins to rethink her decision.</a:t>
            </a:r>
            <a:endParaRPr lang="en-US" sz="1600" dirty="0">
              <a:latin typeface="Courier New" panose="02070309020205020404" pitchFamily="49" charset="0"/>
              <a:cs typeface="Courier New" panose="02070309020205020404" pitchFamily="49" charset="0"/>
            </a:endParaRPr>
          </a:p>
        </p:txBody>
      </p:sp>
      <p:sp>
        <p:nvSpPr>
          <p:cNvPr id="7" name="Rounded Rectangle 8">
            <a:extLst>
              <a:ext uri="{FF2B5EF4-FFF2-40B4-BE49-F238E27FC236}">
                <a16:creationId xmlns:a16="http://schemas.microsoft.com/office/drawing/2014/main" id="{2505BC90-BC40-D3A1-5D6D-9722C09BC769}"/>
              </a:ext>
            </a:extLst>
          </p:cNvPr>
          <p:cNvSpPr/>
          <p:nvPr/>
        </p:nvSpPr>
        <p:spPr>
          <a:xfrm>
            <a:off x="1529326" y="1410473"/>
            <a:ext cx="1542329" cy="968316"/>
          </a:xfrm>
          <a:custGeom>
            <a:avLst/>
            <a:gdLst>
              <a:gd name="connsiteX0" fmla="*/ 0 w 1542329"/>
              <a:gd name="connsiteY0" fmla="*/ 161389 h 968316"/>
              <a:gd name="connsiteX1" fmla="*/ 161389 w 1542329"/>
              <a:gd name="connsiteY1" fmla="*/ 0 h 968316"/>
              <a:gd name="connsiteX2" fmla="*/ 1380940 w 1542329"/>
              <a:gd name="connsiteY2" fmla="*/ 0 h 968316"/>
              <a:gd name="connsiteX3" fmla="*/ 1542329 w 1542329"/>
              <a:gd name="connsiteY3" fmla="*/ 161389 h 968316"/>
              <a:gd name="connsiteX4" fmla="*/ 1542329 w 1542329"/>
              <a:gd name="connsiteY4" fmla="*/ 806927 h 968316"/>
              <a:gd name="connsiteX5" fmla="*/ 1380940 w 1542329"/>
              <a:gd name="connsiteY5" fmla="*/ 968316 h 968316"/>
              <a:gd name="connsiteX6" fmla="*/ 161389 w 1542329"/>
              <a:gd name="connsiteY6" fmla="*/ 968316 h 968316"/>
              <a:gd name="connsiteX7" fmla="*/ 0 w 1542329"/>
              <a:gd name="connsiteY7" fmla="*/ 806927 h 968316"/>
              <a:gd name="connsiteX8" fmla="*/ 0 w 1542329"/>
              <a:gd name="connsiteY8" fmla="*/ 161389 h 968316"/>
              <a:gd name="connsiteX0" fmla="*/ 0 w 1542329"/>
              <a:gd name="connsiteY0" fmla="*/ 161389 h 968316"/>
              <a:gd name="connsiteX1" fmla="*/ 161389 w 1542329"/>
              <a:gd name="connsiteY1" fmla="*/ 0 h 968316"/>
              <a:gd name="connsiteX2" fmla="*/ 1542329 w 1542329"/>
              <a:gd name="connsiteY2" fmla="*/ 161389 h 968316"/>
              <a:gd name="connsiteX3" fmla="*/ 1542329 w 1542329"/>
              <a:gd name="connsiteY3" fmla="*/ 806927 h 968316"/>
              <a:gd name="connsiteX4" fmla="*/ 1380940 w 1542329"/>
              <a:gd name="connsiteY4" fmla="*/ 968316 h 968316"/>
              <a:gd name="connsiteX5" fmla="*/ 161389 w 1542329"/>
              <a:gd name="connsiteY5" fmla="*/ 968316 h 968316"/>
              <a:gd name="connsiteX6" fmla="*/ 0 w 1542329"/>
              <a:gd name="connsiteY6" fmla="*/ 806927 h 968316"/>
              <a:gd name="connsiteX7" fmla="*/ 0 w 1542329"/>
              <a:gd name="connsiteY7" fmla="*/ 161389 h 968316"/>
              <a:gd name="connsiteX0" fmla="*/ 0 w 1542329"/>
              <a:gd name="connsiteY0" fmla="*/ 161389 h 968316"/>
              <a:gd name="connsiteX1" fmla="*/ 161389 w 1542329"/>
              <a:gd name="connsiteY1" fmla="*/ 0 h 968316"/>
              <a:gd name="connsiteX2" fmla="*/ 1542329 w 1542329"/>
              <a:gd name="connsiteY2" fmla="*/ 2639 h 968316"/>
              <a:gd name="connsiteX3" fmla="*/ 1542329 w 1542329"/>
              <a:gd name="connsiteY3" fmla="*/ 806927 h 968316"/>
              <a:gd name="connsiteX4" fmla="*/ 1380940 w 1542329"/>
              <a:gd name="connsiteY4" fmla="*/ 968316 h 968316"/>
              <a:gd name="connsiteX5" fmla="*/ 161389 w 1542329"/>
              <a:gd name="connsiteY5" fmla="*/ 968316 h 968316"/>
              <a:gd name="connsiteX6" fmla="*/ 0 w 1542329"/>
              <a:gd name="connsiteY6" fmla="*/ 806927 h 968316"/>
              <a:gd name="connsiteX7" fmla="*/ 0 w 1542329"/>
              <a:gd name="connsiteY7" fmla="*/ 161389 h 968316"/>
              <a:gd name="connsiteX0" fmla="*/ 0 w 1542329"/>
              <a:gd name="connsiteY0" fmla="*/ 161389 h 968316"/>
              <a:gd name="connsiteX1" fmla="*/ 161389 w 1542329"/>
              <a:gd name="connsiteY1" fmla="*/ 0 h 968316"/>
              <a:gd name="connsiteX2" fmla="*/ 1542329 w 1542329"/>
              <a:gd name="connsiteY2" fmla="*/ 2639 h 968316"/>
              <a:gd name="connsiteX3" fmla="*/ 1542329 w 1542329"/>
              <a:gd name="connsiteY3" fmla="*/ 806927 h 968316"/>
              <a:gd name="connsiteX4" fmla="*/ 161389 w 1542329"/>
              <a:gd name="connsiteY4" fmla="*/ 968316 h 968316"/>
              <a:gd name="connsiteX5" fmla="*/ 0 w 1542329"/>
              <a:gd name="connsiteY5" fmla="*/ 806927 h 968316"/>
              <a:gd name="connsiteX6" fmla="*/ 0 w 1542329"/>
              <a:gd name="connsiteY6" fmla="*/ 161389 h 968316"/>
              <a:gd name="connsiteX0" fmla="*/ 0 w 1542329"/>
              <a:gd name="connsiteY0" fmla="*/ 161389 h 1037899"/>
              <a:gd name="connsiteX1" fmla="*/ 161389 w 1542329"/>
              <a:gd name="connsiteY1" fmla="*/ 0 h 1037899"/>
              <a:gd name="connsiteX2" fmla="*/ 1542329 w 1542329"/>
              <a:gd name="connsiteY2" fmla="*/ 2639 h 1037899"/>
              <a:gd name="connsiteX3" fmla="*/ 1542329 w 1542329"/>
              <a:gd name="connsiteY3" fmla="*/ 965677 h 1037899"/>
              <a:gd name="connsiteX4" fmla="*/ 161389 w 1542329"/>
              <a:gd name="connsiteY4" fmla="*/ 968316 h 1037899"/>
              <a:gd name="connsiteX5" fmla="*/ 0 w 1542329"/>
              <a:gd name="connsiteY5" fmla="*/ 806927 h 1037899"/>
              <a:gd name="connsiteX6" fmla="*/ 0 w 1542329"/>
              <a:gd name="connsiteY6" fmla="*/ 161389 h 1037899"/>
              <a:gd name="connsiteX0" fmla="*/ 0 w 1542329"/>
              <a:gd name="connsiteY0" fmla="*/ 161389 h 968316"/>
              <a:gd name="connsiteX1" fmla="*/ 161389 w 1542329"/>
              <a:gd name="connsiteY1" fmla="*/ 0 h 968316"/>
              <a:gd name="connsiteX2" fmla="*/ 1542329 w 1542329"/>
              <a:gd name="connsiteY2" fmla="*/ 2639 h 968316"/>
              <a:gd name="connsiteX3" fmla="*/ 1542329 w 1542329"/>
              <a:gd name="connsiteY3" fmla="*/ 965677 h 968316"/>
              <a:gd name="connsiteX4" fmla="*/ 161389 w 1542329"/>
              <a:gd name="connsiteY4" fmla="*/ 968316 h 968316"/>
              <a:gd name="connsiteX5" fmla="*/ 0 w 1542329"/>
              <a:gd name="connsiteY5" fmla="*/ 806927 h 968316"/>
              <a:gd name="connsiteX6" fmla="*/ 0 w 1542329"/>
              <a:gd name="connsiteY6" fmla="*/ 161389 h 9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2329" h="968316">
                <a:moveTo>
                  <a:pt x="0" y="161389"/>
                </a:moveTo>
                <a:cubicBezTo>
                  <a:pt x="0" y="72256"/>
                  <a:pt x="72256" y="0"/>
                  <a:pt x="161389" y="0"/>
                </a:cubicBezTo>
                <a:lnTo>
                  <a:pt x="1542329" y="2639"/>
                </a:lnTo>
                <a:lnTo>
                  <a:pt x="1542329" y="965677"/>
                </a:lnTo>
                <a:lnTo>
                  <a:pt x="161389" y="968316"/>
                </a:lnTo>
                <a:cubicBezTo>
                  <a:pt x="72256" y="968316"/>
                  <a:pt x="0" y="896060"/>
                  <a:pt x="0" y="806927"/>
                </a:cubicBezTo>
                <a:lnTo>
                  <a:pt x="0" y="161389"/>
                </a:lnTo>
                <a:close/>
              </a:path>
            </a:pathLst>
          </a:custGeom>
          <a:solidFill>
            <a:srgbClr val="BFBDC0"/>
          </a:solidFill>
          <a:ln w="38100">
            <a:solidFill>
              <a:schemeClr val="bg1">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b="1" dirty="0"/>
              <a:t>Premise</a:t>
            </a:r>
          </a:p>
        </p:txBody>
      </p:sp>
      <p:sp>
        <p:nvSpPr>
          <p:cNvPr id="8" name="Rounded Rectangle 7">
            <a:extLst>
              <a:ext uri="{FF2B5EF4-FFF2-40B4-BE49-F238E27FC236}">
                <a16:creationId xmlns:a16="http://schemas.microsoft.com/office/drawing/2014/main" id="{F464D0EC-5F51-940A-8A86-1EBCC602B937}"/>
              </a:ext>
            </a:extLst>
          </p:cNvPr>
          <p:cNvSpPr/>
          <p:nvPr/>
        </p:nvSpPr>
        <p:spPr>
          <a:xfrm>
            <a:off x="1072100" y="2751699"/>
            <a:ext cx="10131552" cy="3782435"/>
          </a:xfrm>
          <a:prstGeom prst="roundRect">
            <a:avLst>
              <a:gd name="adj" fmla="val 3443"/>
            </a:avLst>
          </a:prstGeom>
          <a:solidFill>
            <a:schemeClr val="bg1">
              <a:lumMod val="95000"/>
            </a:schemeClr>
          </a:solidFill>
          <a:ln w="38100">
            <a:solidFill>
              <a:schemeClr val="bg1">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a:p>
        </p:txBody>
      </p:sp>
      <p:sp>
        <p:nvSpPr>
          <p:cNvPr id="9" name="Round Same Side Corner Rectangle 8">
            <a:extLst>
              <a:ext uri="{FF2B5EF4-FFF2-40B4-BE49-F238E27FC236}">
                <a16:creationId xmlns:a16="http://schemas.microsoft.com/office/drawing/2014/main" id="{8E74D95E-6266-925E-7914-EF77BF259CD4}"/>
              </a:ext>
            </a:extLst>
          </p:cNvPr>
          <p:cNvSpPr/>
          <p:nvPr/>
        </p:nvSpPr>
        <p:spPr>
          <a:xfrm rot="16200000">
            <a:off x="-47958" y="3871753"/>
            <a:ext cx="3782448" cy="1542330"/>
          </a:xfrm>
          <a:prstGeom prst="round2SameRect">
            <a:avLst>
              <a:gd name="adj1" fmla="val 9059"/>
              <a:gd name="adj2" fmla="val 0"/>
            </a:avLst>
          </a:prstGeom>
          <a:solidFill>
            <a:schemeClr val="bg1">
              <a:lumMod val="75000"/>
            </a:schemeClr>
          </a:solidFill>
          <a:ln w="38100">
            <a:solidFill>
              <a:schemeClr val="bg1">
                <a:lumMod val="5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AF356333-3350-AA51-0E63-F1CCB718A233}"/>
              </a:ext>
            </a:extLst>
          </p:cNvPr>
          <p:cNvSpPr txBox="1"/>
          <p:nvPr/>
        </p:nvSpPr>
        <p:spPr>
          <a:xfrm>
            <a:off x="2661279" y="2779260"/>
            <a:ext cx="8540121" cy="3754874"/>
          </a:xfrm>
          <a:prstGeom prst="rect">
            <a:avLst/>
          </a:prstGeom>
          <a:noFill/>
        </p:spPr>
        <p:txBody>
          <a:bodyPr wrap="square" rtlCol="0">
            <a:spAutoFit/>
          </a:bodyPr>
          <a:lstStyle/>
          <a:p>
            <a:r>
              <a:rPr lang="en-US" sz="1400" dirty="0">
                <a:effectLst/>
                <a:latin typeface="Courier New" panose="02070309020205020404" pitchFamily="49" charset="0"/>
                <a:cs typeface="Courier New" panose="02070309020205020404" pitchFamily="49" charset="0"/>
              </a:rPr>
              <a:t>Jonathan was frightened as she walked towards him; she looked as though she’d just been crying. </a:t>
            </a:r>
          </a:p>
          <a:p>
            <a:r>
              <a:rPr lang="en-US" sz="1400" b="1" dirty="0">
                <a:effectLst/>
                <a:latin typeface="Courier New" panose="02070309020205020404" pitchFamily="49" charset="0"/>
                <a:cs typeface="Courier New" panose="02070309020205020404" pitchFamily="49" charset="0"/>
              </a:rPr>
              <a:t>“Jonathan, we need to talk.” Esther tried to look anywhere but him. Her voice was shaky. </a:t>
            </a:r>
          </a:p>
          <a:p>
            <a:r>
              <a:rPr lang="en-US" sz="1400" dirty="0">
                <a:effectLst/>
                <a:latin typeface="Courier New" panose="02070309020205020404" pitchFamily="49" charset="0"/>
                <a:cs typeface="Courier New" panose="02070309020205020404" pitchFamily="49" charset="0"/>
              </a:rPr>
              <a:t>“Do you remember the day we met?” She asked, slowly. </a:t>
            </a:r>
          </a:p>
          <a:p>
            <a:r>
              <a:rPr lang="en-US" sz="1400" dirty="0">
                <a:effectLst/>
                <a:latin typeface="Courier New" panose="02070309020205020404" pitchFamily="49" charset="0"/>
                <a:cs typeface="Courier New" panose="02070309020205020404" pitchFamily="49" charset="0"/>
              </a:rPr>
              <a:t>Jonathan nodded; he was bending over her slightly, watching her intently. </a:t>
            </a:r>
          </a:p>
          <a:p>
            <a:r>
              <a:rPr lang="en-US" sz="1400" dirty="0">
                <a:effectLst/>
                <a:latin typeface="Courier New" panose="02070309020205020404" pitchFamily="49" charset="0"/>
                <a:cs typeface="Courier New" panose="02070309020205020404" pitchFamily="49" charset="0"/>
              </a:rPr>
              <a:t>“I stole a pencil.” She continued, after a short silence. </a:t>
            </a:r>
          </a:p>
          <a:p>
            <a:r>
              <a:rPr lang="en-US" sz="1400" dirty="0">
                <a:effectLst/>
                <a:latin typeface="Courier New" panose="02070309020205020404" pitchFamily="49" charset="0"/>
                <a:cs typeface="Courier New" panose="02070309020205020404" pitchFamily="49" charset="0"/>
              </a:rPr>
              <a:t>“Why would you do that?” He shot back, looking confused. </a:t>
            </a:r>
          </a:p>
          <a:p>
            <a:r>
              <a:rPr lang="en-US" sz="1400" dirty="0">
                <a:effectLst/>
                <a:latin typeface="Courier New" panose="02070309020205020404" pitchFamily="49" charset="0"/>
                <a:cs typeface="Courier New" panose="02070309020205020404" pitchFamily="49" charset="0"/>
              </a:rPr>
              <a:t>“ I thought it was pretty on my desk. I knew it was worth a lot, so I kept it.” </a:t>
            </a:r>
          </a:p>
          <a:p>
            <a:r>
              <a:rPr lang="en-US" sz="1400" dirty="0">
                <a:effectLst/>
                <a:latin typeface="Courier New" panose="02070309020205020404" pitchFamily="49" charset="0"/>
                <a:cs typeface="Courier New" panose="02070309020205020404" pitchFamily="49" charset="0"/>
              </a:rPr>
              <a:t>“What’s that got to do with all this?” Jonathan couldn’t see the link between a school theft nightmare, and their lives now. </a:t>
            </a:r>
          </a:p>
          <a:p>
            <a:r>
              <a:rPr lang="en-US" sz="1400" dirty="0">
                <a:effectLst/>
                <a:latin typeface="Courier New" panose="02070309020205020404" pitchFamily="49" charset="0"/>
                <a:cs typeface="Courier New" panose="02070309020205020404" pitchFamily="49" charset="0"/>
              </a:rPr>
              <a:t>“The pencil was really expensive.” </a:t>
            </a:r>
          </a:p>
          <a:p>
            <a:r>
              <a:rPr lang="en-US" sz="1400" i="1" dirty="0">
                <a:latin typeface="Courier New" panose="02070309020205020404" pitchFamily="49" charset="0"/>
                <a:cs typeface="Courier New" panose="02070309020205020404" pitchFamily="49" charset="0"/>
              </a:rPr>
              <a:t>...[83 words]...</a:t>
            </a:r>
            <a:endParaRPr lang="en-US" sz="1400" i="1" dirty="0">
              <a:effectLst/>
              <a:latin typeface="Courier New" panose="02070309020205020404" pitchFamily="49" charset="0"/>
              <a:cs typeface="Courier New" panose="02070309020205020404" pitchFamily="49" charset="0"/>
            </a:endParaRPr>
          </a:p>
          <a:p>
            <a:r>
              <a:rPr lang="en-US" sz="1400" dirty="0">
                <a:effectLst/>
                <a:latin typeface="Courier New" panose="02070309020205020404" pitchFamily="49" charset="0"/>
                <a:cs typeface="Courier New" panose="02070309020205020404" pitchFamily="49" charset="0"/>
              </a:rPr>
              <a:t>Cecilia was done with her sixth glass of wine the week had brought her to. She sat back on her large sofa and thought about her life. Her thoughts were beginning to unravel and she now remembered about the wedding. ...</a:t>
            </a:r>
          </a:p>
        </p:txBody>
      </p:sp>
      <p:sp>
        <p:nvSpPr>
          <p:cNvPr id="11" name="TextBox 10">
            <a:extLst>
              <a:ext uri="{FF2B5EF4-FFF2-40B4-BE49-F238E27FC236}">
                <a16:creationId xmlns:a16="http://schemas.microsoft.com/office/drawing/2014/main" id="{CC60F6C6-006D-EDE6-7FFC-0782C28AB4DC}"/>
              </a:ext>
            </a:extLst>
          </p:cNvPr>
          <p:cNvSpPr txBox="1"/>
          <p:nvPr/>
        </p:nvSpPr>
        <p:spPr>
          <a:xfrm>
            <a:off x="1359158" y="4210539"/>
            <a:ext cx="968214" cy="523220"/>
          </a:xfrm>
          <a:prstGeom prst="rect">
            <a:avLst/>
          </a:prstGeom>
          <a:noFill/>
        </p:spPr>
        <p:txBody>
          <a:bodyPr wrap="none" rtlCol="0">
            <a:spAutoFit/>
          </a:bodyPr>
          <a:lstStyle/>
          <a:p>
            <a:pPr algn="ctr"/>
            <a:r>
              <a:rPr lang="en-US" sz="2800" b="1" dirty="0">
                <a:solidFill>
                  <a:schemeClr val="bg1"/>
                </a:solidFill>
              </a:rPr>
              <a:t>Story</a:t>
            </a:r>
          </a:p>
        </p:txBody>
      </p:sp>
    </p:spTree>
    <p:extLst>
      <p:ext uri="{BB962C8B-B14F-4D97-AF65-F5344CB8AC3E}">
        <p14:creationId xmlns:p14="http://schemas.microsoft.com/office/powerpoint/2010/main" val="2339390316"/>
      </p:ext>
    </p:extLst>
  </p:cSld>
  <p:clrMapOvr>
    <a:masterClrMapping/>
  </p:clrMapOvr>
  <mc:AlternateContent xmlns:mc="http://schemas.openxmlformats.org/markup-compatibility/2006" xmlns:p14="http://schemas.microsoft.com/office/powerpoint/2010/main">
    <mc:Choice Requires="p14">
      <p:transition spd="slow" p14:dur="2000" advTm="3233"/>
    </mc:Choice>
    <mc:Fallback xmlns="">
      <p:transition spd="slow" advTm="3233"/>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4A62D-08FF-F4BA-E199-EA50CC4123E7}"/>
              </a:ext>
            </a:extLst>
          </p:cNvPr>
          <p:cNvSpPr>
            <a:spLocks noGrp="1"/>
          </p:cNvSpPr>
          <p:nvPr>
            <p:ph type="title"/>
          </p:nvPr>
        </p:nvSpPr>
        <p:spPr/>
        <p:txBody>
          <a:bodyPr/>
          <a:lstStyle/>
          <a:p>
            <a:r>
              <a:rPr lang="en-US" dirty="0"/>
              <a:t>GPT3 Story</a:t>
            </a:r>
          </a:p>
        </p:txBody>
      </p:sp>
      <p:sp>
        <p:nvSpPr>
          <p:cNvPr id="3" name="Content Placeholder 2">
            <a:extLst>
              <a:ext uri="{FF2B5EF4-FFF2-40B4-BE49-F238E27FC236}">
                <a16:creationId xmlns:a16="http://schemas.microsoft.com/office/drawing/2014/main" id="{40F5197B-96C2-24AD-0434-51E9996465CE}"/>
              </a:ext>
            </a:extLst>
          </p:cNvPr>
          <p:cNvSpPr>
            <a:spLocks noGrp="1"/>
          </p:cNvSpPr>
          <p:nvPr>
            <p:ph idx="1"/>
          </p:nvPr>
        </p:nvSpPr>
        <p:spPr/>
        <p:txBody>
          <a:bodyPr/>
          <a:lstStyle/>
          <a:p>
            <a:endParaRPr lang="en-US" dirty="0"/>
          </a:p>
        </p:txBody>
      </p:sp>
      <p:sp>
        <p:nvSpPr>
          <p:cNvPr id="5" name="Rounded Rectangle 4">
            <a:extLst>
              <a:ext uri="{FF2B5EF4-FFF2-40B4-BE49-F238E27FC236}">
                <a16:creationId xmlns:a16="http://schemas.microsoft.com/office/drawing/2014/main" id="{271E133B-0D6C-70A1-D167-D1DC94209257}"/>
              </a:ext>
            </a:extLst>
          </p:cNvPr>
          <p:cNvSpPr/>
          <p:nvPr/>
        </p:nvSpPr>
        <p:spPr>
          <a:xfrm>
            <a:off x="1529300" y="1410496"/>
            <a:ext cx="9087902" cy="968315"/>
          </a:xfrm>
          <a:prstGeom prst="roundRect">
            <a:avLst/>
          </a:prstGeom>
          <a:solidFill>
            <a:schemeClr val="bg1">
              <a:lumMod val="95000"/>
            </a:schemeClr>
          </a:solidFill>
          <a:ln w="38100">
            <a:solidFill>
              <a:schemeClr val="bg1">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a:p>
        </p:txBody>
      </p:sp>
      <p:sp>
        <p:nvSpPr>
          <p:cNvPr id="6" name="TextBox 5">
            <a:extLst>
              <a:ext uri="{FF2B5EF4-FFF2-40B4-BE49-F238E27FC236}">
                <a16:creationId xmlns:a16="http://schemas.microsoft.com/office/drawing/2014/main" id="{323C5D8A-8B3C-1C6C-B36C-FBA39FA83E5F}"/>
              </a:ext>
            </a:extLst>
          </p:cNvPr>
          <p:cNvSpPr txBox="1"/>
          <p:nvPr/>
        </p:nvSpPr>
        <p:spPr>
          <a:xfrm>
            <a:off x="3122429" y="1478012"/>
            <a:ext cx="7545572" cy="830997"/>
          </a:xfrm>
          <a:prstGeom prst="rect">
            <a:avLst/>
          </a:prstGeom>
          <a:noFill/>
        </p:spPr>
        <p:txBody>
          <a:bodyPr wrap="square" rtlCol="0">
            <a:spAutoFit/>
          </a:bodyPr>
          <a:lstStyle/>
          <a:p>
            <a:r>
              <a:rPr lang="en-US" sz="1600" b="0" i="0" dirty="0">
                <a:solidFill>
                  <a:srgbClr val="353740"/>
                </a:solidFill>
                <a:effectLst/>
                <a:latin typeface="Courier New" panose="02070309020205020404" pitchFamily="49" charset="0"/>
                <a:cs typeface="Courier New" panose="02070309020205020404" pitchFamily="49" charset="0"/>
              </a:rPr>
              <a:t>A young woman is determined to never get married and live her life alone, but when she meets a man who seems perfect for her, she begins to rethink her decision.</a:t>
            </a:r>
            <a:endParaRPr lang="en-US" sz="1600" dirty="0">
              <a:latin typeface="Courier New" panose="02070309020205020404" pitchFamily="49" charset="0"/>
              <a:cs typeface="Courier New" panose="02070309020205020404" pitchFamily="49" charset="0"/>
            </a:endParaRPr>
          </a:p>
        </p:txBody>
      </p:sp>
      <p:sp>
        <p:nvSpPr>
          <p:cNvPr id="7" name="Rounded Rectangle 8">
            <a:extLst>
              <a:ext uri="{FF2B5EF4-FFF2-40B4-BE49-F238E27FC236}">
                <a16:creationId xmlns:a16="http://schemas.microsoft.com/office/drawing/2014/main" id="{2505BC90-BC40-D3A1-5D6D-9722C09BC769}"/>
              </a:ext>
            </a:extLst>
          </p:cNvPr>
          <p:cNvSpPr/>
          <p:nvPr/>
        </p:nvSpPr>
        <p:spPr>
          <a:xfrm>
            <a:off x="1529326" y="1410473"/>
            <a:ext cx="1542329" cy="968316"/>
          </a:xfrm>
          <a:custGeom>
            <a:avLst/>
            <a:gdLst>
              <a:gd name="connsiteX0" fmla="*/ 0 w 1542329"/>
              <a:gd name="connsiteY0" fmla="*/ 161389 h 968316"/>
              <a:gd name="connsiteX1" fmla="*/ 161389 w 1542329"/>
              <a:gd name="connsiteY1" fmla="*/ 0 h 968316"/>
              <a:gd name="connsiteX2" fmla="*/ 1380940 w 1542329"/>
              <a:gd name="connsiteY2" fmla="*/ 0 h 968316"/>
              <a:gd name="connsiteX3" fmla="*/ 1542329 w 1542329"/>
              <a:gd name="connsiteY3" fmla="*/ 161389 h 968316"/>
              <a:gd name="connsiteX4" fmla="*/ 1542329 w 1542329"/>
              <a:gd name="connsiteY4" fmla="*/ 806927 h 968316"/>
              <a:gd name="connsiteX5" fmla="*/ 1380940 w 1542329"/>
              <a:gd name="connsiteY5" fmla="*/ 968316 h 968316"/>
              <a:gd name="connsiteX6" fmla="*/ 161389 w 1542329"/>
              <a:gd name="connsiteY6" fmla="*/ 968316 h 968316"/>
              <a:gd name="connsiteX7" fmla="*/ 0 w 1542329"/>
              <a:gd name="connsiteY7" fmla="*/ 806927 h 968316"/>
              <a:gd name="connsiteX8" fmla="*/ 0 w 1542329"/>
              <a:gd name="connsiteY8" fmla="*/ 161389 h 968316"/>
              <a:gd name="connsiteX0" fmla="*/ 0 w 1542329"/>
              <a:gd name="connsiteY0" fmla="*/ 161389 h 968316"/>
              <a:gd name="connsiteX1" fmla="*/ 161389 w 1542329"/>
              <a:gd name="connsiteY1" fmla="*/ 0 h 968316"/>
              <a:gd name="connsiteX2" fmla="*/ 1542329 w 1542329"/>
              <a:gd name="connsiteY2" fmla="*/ 161389 h 968316"/>
              <a:gd name="connsiteX3" fmla="*/ 1542329 w 1542329"/>
              <a:gd name="connsiteY3" fmla="*/ 806927 h 968316"/>
              <a:gd name="connsiteX4" fmla="*/ 1380940 w 1542329"/>
              <a:gd name="connsiteY4" fmla="*/ 968316 h 968316"/>
              <a:gd name="connsiteX5" fmla="*/ 161389 w 1542329"/>
              <a:gd name="connsiteY5" fmla="*/ 968316 h 968316"/>
              <a:gd name="connsiteX6" fmla="*/ 0 w 1542329"/>
              <a:gd name="connsiteY6" fmla="*/ 806927 h 968316"/>
              <a:gd name="connsiteX7" fmla="*/ 0 w 1542329"/>
              <a:gd name="connsiteY7" fmla="*/ 161389 h 968316"/>
              <a:gd name="connsiteX0" fmla="*/ 0 w 1542329"/>
              <a:gd name="connsiteY0" fmla="*/ 161389 h 968316"/>
              <a:gd name="connsiteX1" fmla="*/ 161389 w 1542329"/>
              <a:gd name="connsiteY1" fmla="*/ 0 h 968316"/>
              <a:gd name="connsiteX2" fmla="*/ 1542329 w 1542329"/>
              <a:gd name="connsiteY2" fmla="*/ 2639 h 968316"/>
              <a:gd name="connsiteX3" fmla="*/ 1542329 w 1542329"/>
              <a:gd name="connsiteY3" fmla="*/ 806927 h 968316"/>
              <a:gd name="connsiteX4" fmla="*/ 1380940 w 1542329"/>
              <a:gd name="connsiteY4" fmla="*/ 968316 h 968316"/>
              <a:gd name="connsiteX5" fmla="*/ 161389 w 1542329"/>
              <a:gd name="connsiteY5" fmla="*/ 968316 h 968316"/>
              <a:gd name="connsiteX6" fmla="*/ 0 w 1542329"/>
              <a:gd name="connsiteY6" fmla="*/ 806927 h 968316"/>
              <a:gd name="connsiteX7" fmla="*/ 0 w 1542329"/>
              <a:gd name="connsiteY7" fmla="*/ 161389 h 968316"/>
              <a:gd name="connsiteX0" fmla="*/ 0 w 1542329"/>
              <a:gd name="connsiteY0" fmla="*/ 161389 h 968316"/>
              <a:gd name="connsiteX1" fmla="*/ 161389 w 1542329"/>
              <a:gd name="connsiteY1" fmla="*/ 0 h 968316"/>
              <a:gd name="connsiteX2" fmla="*/ 1542329 w 1542329"/>
              <a:gd name="connsiteY2" fmla="*/ 2639 h 968316"/>
              <a:gd name="connsiteX3" fmla="*/ 1542329 w 1542329"/>
              <a:gd name="connsiteY3" fmla="*/ 806927 h 968316"/>
              <a:gd name="connsiteX4" fmla="*/ 161389 w 1542329"/>
              <a:gd name="connsiteY4" fmla="*/ 968316 h 968316"/>
              <a:gd name="connsiteX5" fmla="*/ 0 w 1542329"/>
              <a:gd name="connsiteY5" fmla="*/ 806927 h 968316"/>
              <a:gd name="connsiteX6" fmla="*/ 0 w 1542329"/>
              <a:gd name="connsiteY6" fmla="*/ 161389 h 968316"/>
              <a:gd name="connsiteX0" fmla="*/ 0 w 1542329"/>
              <a:gd name="connsiteY0" fmla="*/ 161389 h 1037899"/>
              <a:gd name="connsiteX1" fmla="*/ 161389 w 1542329"/>
              <a:gd name="connsiteY1" fmla="*/ 0 h 1037899"/>
              <a:gd name="connsiteX2" fmla="*/ 1542329 w 1542329"/>
              <a:gd name="connsiteY2" fmla="*/ 2639 h 1037899"/>
              <a:gd name="connsiteX3" fmla="*/ 1542329 w 1542329"/>
              <a:gd name="connsiteY3" fmla="*/ 965677 h 1037899"/>
              <a:gd name="connsiteX4" fmla="*/ 161389 w 1542329"/>
              <a:gd name="connsiteY4" fmla="*/ 968316 h 1037899"/>
              <a:gd name="connsiteX5" fmla="*/ 0 w 1542329"/>
              <a:gd name="connsiteY5" fmla="*/ 806927 h 1037899"/>
              <a:gd name="connsiteX6" fmla="*/ 0 w 1542329"/>
              <a:gd name="connsiteY6" fmla="*/ 161389 h 1037899"/>
              <a:gd name="connsiteX0" fmla="*/ 0 w 1542329"/>
              <a:gd name="connsiteY0" fmla="*/ 161389 h 968316"/>
              <a:gd name="connsiteX1" fmla="*/ 161389 w 1542329"/>
              <a:gd name="connsiteY1" fmla="*/ 0 h 968316"/>
              <a:gd name="connsiteX2" fmla="*/ 1542329 w 1542329"/>
              <a:gd name="connsiteY2" fmla="*/ 2639 h 968316"/>
              <a:gd name="connsiteX3" fmla="*/ 1542329 w 1542329"/>
              <a:gd name="connsiteY3" fmla="*/ 965677 h 968316"/>
              <a:gd name="connsiteX4" fmla="*/ 161389 w 1542329"/>
              <a:gd name="connsiteY4" fmla="*/ 968316 h 968316"/>
              <a:gd name="connsiteX5" fmla="*/ 0 w 1542329"/>
              <a:gd name="connsiteY5" fmla="*/ 806927 h 968316"/>
              <a:gd name="connsiteX6" fmla="*/ 0 w 1542329"/>
              <a:gd name="connsiteY6" fmla="*/ 161389 h 9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2329" h="968316">
                <a:moveTo>
                  <a:pt x="0" y="161389"/>
                </a:moveTo>
                <a:cubicBezTo>
                  <a:pt x="0" y="72256"/>
                  <a:pt x="72256" y="0"/>
                  <a:pt x="161389" y="0"/>
                </a:cubicBezTo>
                <a:lnTo>
                  <a:pt x="1542329" y="2639"/>
                </a:lnTo>
                <a:lnTo>
                  <a:pt x="1542329" y="965677"/>
                </a:lnTo>
                <a:lnTo>
                  <a:pt x="161389" y="968316"/>
                </a:lnTo>
                <a:cubicBezTo>
                  <a:pt x="72256" y="968316"/>
                  <a:pt x="0" y="896060"/>
                  <a:pt x="0" y="806927"/>
                </a:cubicBezTo>
                <a:lnTo>
                  <a:pt x="0" y="161389"/>
                </a:lnTo>
                <a:close/>
              </a:path>
            </a:pathLst>
          </a:custGeom>
          <a:solidFill>
            <a:srgbClr val="BFBDC0"/>
          </a:solidFill>
          <a:ln w="38100">
            <a:solidFill>
              <a:schemeClr val="bg1">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b="1" dirty="0"/>
              <a:t>Premise</a:t>
            </a:r>
          </a:p>
        </p:txBody>
      </p:sp>
      <p:sp>
        <p:nvSpPr>
          <p:cNvPr id="8" name="Rounded Rectangle 7">
            <a:extLst>
              <a:ext uri="{FF2B5EF4-FFF2-40B4-BE49-F238E27FC236}">
                <a16:creationId xmlns:a16="http://schemas.microsoft.com/office/drawing/2014/main" id="{F464D0EC-5F51-940A-8A86-1EBCC602B937}"/>
              </a:ext>
            </a:extLst>
          </p:cNvPr>
          <p:cNvSpPr/>
          <p:nvPr/>
        </p:nvSpPr>
        <p:spPr>
          <a:xfrm>
            <a:off x="1072100" y="2751699"/>
            <a:ext cx="10131552" cy="3782435"/>
          </a:xfrm>
          <a:prstGeom prst="roundRect">
            <a:avLst>
              <a:gd name="adj" fmla="val 3443"/>
            </a:avLst>
          </a:prstGeom>
          <a:solidFill>
            <a:schemeClr val="bg1">
              <a:lumMod val="95000"/>
            </a:schemeClr>
          </a:solidFill>
          <a:ln w="38100">
            <a:solidFill>
              <a:schemeClr val="bg1">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a:p>
        </p:txBody>
      </p:sp>
      <p:sp>
        <p:nvSpPr>
          <p:cNvPr id="9" name="Round Same Side Corner Rectangle 8">
            <a:extLst>
              <a:ext uri="{FF2B5EF4-FFF2-40B4-BE49-F238E27FC236}">
                <a16:creationId xmlns:a16="http://schemas.microsoft.com/office/drawing/2014/main" id="{8E74D95E-6266-925E-7914-EF77BF259CD4}"/>
              </a:ext>
            </a:extLst>
          </p:cNvPr>
          <p:cNvSpPr/>
          <p:nvPr/>
        </p:nvSpPr>
        <p:spPr>
          <a:xfrm rot="16200000">
            <a:off x="-47958" y="3871753"/>
            <a:ext cx="3782448" cy="1542330"/>
          </a:xfrm>
          <a:prstGeom prst="round2SameRect">
            <a:avLst>
              <a:gd name="adj1" fmla="val 9059"/>
              <a:gd name="adj2" fmla="val 0"/>
            </a:avLst>
          </a:prstGeom>
          <a:solidFill>
            <a:schemeClr val="bg1">
              <a:lumMod val="75000"/>
            </a:schemeClr>
          </a:solidFill>
          <a:ln w="38100">
            <a:solidFill>
              <a:schemeClr val="bg1">
                <a:lumMod val="5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AF356333-3350-AA51-0E63-F1CCB718A233}"/>
              </a:ext>
            </a:extLst>
          </p:cNvPr>
          <p:cNvSpPr txBox="1"/>
          <p:nvPr/>
        </p:nvSpPr>
        <p:spPr>
          <a:xfrm>
            <a:off x="2661279" y="2779260"/>
            <a:ext cx="8540121" cy="3754874"/>
          </a:xfrm>
          <a:prstGeom prst="rect">
            <a:avLst/>
          </a:prstGeom>
          <a:noFill/>
        </p:spPr>
        <p:txBody>
          <a:bodyPr wrap="square" rtlCol="0">
            <a:spAutoFit/>
          </a:bodyPr>
          <a:lstStyle/>
          <a:p>
            <a:r>
              <a:rPr lang="en-US" sz="1400" dirty="0">
                <a:effectLst/>
                <a:latin typeface="Courier New" panose="02070309020205020404" pitchFamily="49" charset="0"/>
                <a:cs typeface="Courier New" panose="02070309020205020404" pitchFamily="49" charset="0"/>
              </a:rPr>
              <a:t>Jonathan was frightened as she walked towards him; she looked as though she’d just been crying. </a:t>
            </a:r>
          </a:p>
          <a:p>
            <a:r>
              <a:rPr lang="en-US" sz="1400" b="1" dirty="0">
                <a:effectLst/>
                <a:latin typeface="Courier New" panose="02070309020205020404" pitchFamily="49" charset="0"/>
                <a:cs typeface="Courier New" panose="02070309020205020404" pitchFamily="49" charset="0"/>
              </a:rPr>
              <a:t>“Jonathan, we need to talk.” Esther tried to look anywhere but him. Her voice was shaky. </a:t>
            </a:r>
          </a:p>
          <a:p>
            <a:r>
              <a:rPr lang="en-US" sz="1400" dirty="0">
                <a:effectLst/>
                <a:latin typeface="Courier New" panose="02070309020205020404" pitchFamily="49" charset="0"/>
                <a:cs typeface="Courier New" panose="02070309020205020404" pitchFamily="49" charset="0"/>
              </a:rPr>
              <a:t>“Do you remember the day we met?” She asked, slowly. </a:t>
            </a:r>
          </a:p>
          <a:p>
            <a:r>
              <a:rPr lang="en-US" sz="1400" dirty="0">
                <a:effectLst/>
                <a:latin typeface="Courier New" panose="02070309020205020404" pitchFamily="49" charset="0"/>
                <a:cs typeface="Courier New" panose="02070309020205020404" pitchFamily="49" charset="0"/>
              </a:rPr>
              <a:t>Jonathan nodded; he was bending over her slightly, watching her intently. </a:t>
            </a:r>
          </a:p>
          <a:p>
            <a:r>
              <a:rPr lang="en-US" sz="1400" b="1" dirty="0">
                <a:effectLst/>
                <a:latin typeface="Courier New" panose="02070309020205020404" pitchFamily="49" charset="0"/>
                <a:cs typeface="Courier New" panose="02070309020205020404" pitchFamily="49" charset="0"/>
              </a:rPr>
              <a:t>“I stole a pencil.” She continued, after a short silence. </a:t>
            </a:r>
          </a:p>
          <a:p>
            <a:r>
              <a:rPr lang="en-US" sz="1400" b="1" dirty="0">
                <a:effectLst/>
                <a:latin typeface="Courier New" panose="02070309020205020404" pitchFamily="49" charset="0"/>
                <a:cs typeface="Courier New" panose="02070309020205020404" pitchFamily="49" charset="0"/>
              </a:rPr>
              <a:t>“Why would you do that?” He shot back, looking confused. </a:t>
            </a:r>
          </a:p>
          <a:p>
            <a:r>
              <a:rPr lang="en-US" sz="1400" dirty="0">
                <a:effectLst/>
                <a:latin typeface="Courier New" panose="02070309020205020404" pitchFamily="49" charset="0"/>
                <a:cs typeface="Courier New" panose="02070309020205020404" pitchFamily="49" charset="0"/>
              </a:rPr>
              <a:t>“ I thought it was pretty on my desk. I knew it was worth a lot, so I kept it.” </a:t>
            </a:r>
          </a:p>
          <a:p>
            <a:r>
              <a:rPr lang="en-US" sz="1400" dirty="0">
                <a:effectLst/>
                <a:latin typeface="Courier New" panose="02070309020205020404" pitchFamily="49" charset="0"/>
                <a:cs typeface="Courier New" panose="02070309020205020404" pitchFamily="49" charset="0"/>
              </a:rPr>
              <a:t>“What’s that got to do with all this?” Jonathan couldn’t see the link between a school theft nightmare, and their lives now. </a:t>
            </a:r>
          </a:p>
          <a:p>
            <a:r>
              <a:rPr lang="en-US" sz="1400" dirty="0">
                <a:effectLst/>
                <a:latin typeface="Courier New" panose="02070309020205020404" pitchFamily="49" charset="0"/>
                <a:cs typeface="Courier New" panose="02070309020205020404" pitchFamily="49" charset="0"/>
              </a:rPr>
              <a:t>“The pencil was really expensive.” </a:t>
            </a:r>
          </a:p>
          <a:p>
            <a:r>
              <a:rPr lang="en-US" sz="1400" i="1" dirty="0">
                <a:latin typeface="Courier New" panose="02070309020205020404" pitchFamily="49" charset="0"/>
                <a:cs typeface="Courier New" panose="02070309020205020404" pitchFamily="49" charset="0"/>
              </a:rPr>
              <a:t>...[83 words]...</a:t>
            </a:r>
            <a:endParaRPr lang="en-US" sz="1400" i="1" dirty="0">
              <a:effectLst/>
              <a:latin typeface="Courier New" panose="02070309020205020404" pitchFamily="49" charset="0"/>
              <a:cs typeface="Courier New" panose="02070309020205020404" pitchFamily="49" charset="0"/>
            </a:endParaRPr>
          </a:p>
          <a:p>
            <a:r>
              <a:rPr lang="en-US" sz="1400" dirty="0">
                <a:effectLst/>
                <a:latin typeface="Courier New" panose="02070309020205020404" pitchFamily="49" charset="0"/>
                <a:cs typeface="Courier New" panose="02070309020205020404" pitchFamily="49" charset="0"/>
              </a:rPr>
              <a:t>Cecilia was done with her sixth glass of wine the week had brought her to. She sat back on her large sofa and thought about her life. Her thoughts were beginning to unravel and she now remembered about the wedding. ...</a:t>
            </a:r>
          </a:p>
        </p:txBody>
      </p:sp>
      <p:sp>
        <p:nvSpPr>
          <p:cNvPr id="11" name="TextBox 10">
            <a:extLst>
              <a:ext uri="{FF2B5EF4-FFF2-40B4-BE49-F238E27FC236}">
                <a16:creationId xmlns:a16="http://schemas.microsoft.com/office/drawing/2014/main" id="{CC60F6C6-006D-EDE6-7FFC-0782C28AB4DC}"/>
              </a:ext>
            </a:extLst>
          </p:cNvPr>
          <p:cNvSpPr txBox="1"/>
          <p:nvPr/>
        </p:nvSpPr>
        <p:spPr>
          <a:xfrm>
            <a:off x="1359158" y="4210539"/>
            <a:ext cx="968214" cy="523220"/>
          </a:xfrm>
          <a:prstGeom prst="rect">
            <a:avLst/>
          </a:prstGeom>
          <a:noFill/>
        </p:spPr>
        <p:txBody>
          <a:bodyPr wrap="none" rtlCol="0">
            <a:spAutoFit/>
          </a:bodyPr>
          <a:lstStyle/>
          <a:p>
            <a:pPr algn="ctr"/>
            <a:r>
              <a:rPr lang="en-US" sz="2800" b="1" dirty="0">
                <a:solidFill>
                  <a:schemeClr val="bg1"/>
                </a:solidFill>
              </a:rPr>
              <a:t>Story</a:t>
            </a:r>
          </a:p>
        </p:txBody>
      </p:sp>
    </p:spTree>
    <p:extLst>
      <p:ext uri="{BB962C8B-B14F-4D97-AF65-F5344CB8AC3E}">
        <p14:creationId xmlns:p14="http://schemas.microsoft.com/office/powerpoint/2010/main" val="2241501013"/>
      </p:ext>
    </p:extLst>
  </p:cSld>
  <p:clrMapOvr>
    <a:masterClrMapping/>
  </p:clrMapOvr>
  <mc:AlternateContent xmlns:mc="http://schemas.openxmlformats.org/markup-compatibility/2006" xmlns:p14="http://schemas.microsoft.com/office/powerpoint/2010/main">
    <mc:Choice Requires="p14">
      <p:transition spd="slow" p14:dur="2000" advTm="2966"/>
    </mc:Choice>
    <mc:Fallback xmlns="">
      <p:transition spd="slow" advTm="296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4A62D-08FF-F4BA-E199-EA50CC4123E7}"/>
              </a:ext>
            </a:extLst>
          </p:cNvPr>
          <p:cNvSpPr>
            <a:spLocks noGrp="1"/>
          </p:cNvSpPr>
          <p:nvPr>
            <p:ph type="title"/>
          </p:nvPr>
        </p:nvSpPr>
        <p:spPr/>
        <p:txBody>
          <a:bodyPr/>
          <a:lstStyle/>
          <a:p>
            <a:r>
              <a:rPr lang="en-US" dirty="0"/>
              <a:t>GPT3 Story</a:t>
            </a:r>
          </a:p>
        </p:txBody>
      </p:sp>
      <p:sp>
        <p:nvSpPr>
          <p:cNvPr id="3" name="Content Placeholder 2">
            <a:extLst>
              <a:ext uri="{FF2B5EF4-FFF2-40B4-BE49-F238E27FC236}">
                <a16:creationId xmlns:a16="http://schemas.microsoft.com/office/drawing/2014/main" id="{40F5197B-96C2-24AD-0434-51E9996465CE}"/>
              </a:ext>
            </a:extLst>
          </p:cNvPr>
          <p:cNvSpPr>
            <a:spLocks noGrp="1"/>
          </p:cNvSpPr>
          <p:nvPr>
            <p:ph idx="1"/>
          </p:nvPr>
        </p:nvSpPr>
        <p:spPr/>
        <p:txBody>
          <a:bodyPr/>
          <a:lstStyle/>
          <a:p>
            <a:endParaRPr lang="en-US" dirty="0"/>
          </a:p>
        </p:txBody>
      </p:sp>
      <p:sp>
        <p:nvSpPr>
          <p:cNvPr id="5" name="Rounded Rectangle 4">
            <a:extLst>
              <a:ext uri="{FF2B5EF4-FFF2-40B4-BE49-F238E27FC236}">
                <a16:creationId xmlns:a16="http://schemas.microsoft.com/office/drawing/2014/main" id="{271E133B-0D6C-70A1-D167-D1DC94209257}"/>
              </a:ext>
            </a:extLst>
          </p:cNvPr>
          <p:cNvSpPr/>
          <p:nvPr/>
        </p:nvSpPr>
        <p:spPr>
          <a:xfrm>
            <a:off x="1529300" y="1410496"/>
            <a:ext cx="9087902" cy="968315"/>
          </a:xfrm>
          <a:prstGeom prst="roundRect">
            <a:avLst/>
          </a:prstGeom>
          <a:solidFill>
            <a:schemeClr val="bg1">
              <a:lumMod val="95000"/>
            </a:schemeClr>
          </a:solidFill>
          <a:ln w="38100">
            <a:solidFill>
              <a:schemeClr val="bg1">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a:p>
        </p:txBody>
      </p:sp>
      <p:sp>
        <p:nvSpPr>
          <p:cNvPr id="6" name="TextBox 5">
            <a:extLst>
              <a:ext uri="{FF2B5EF4-FFF2-40B4-BE49-F238E27FC236}">
                <a16:creationId xmlns:a16="http://schemas.microsoft.com/office/drawing/2014/main" id="{323C5D8A-8B3C-1C6C-B36C-FBA39FA83E5F}"/>
              </a:ext>
            </a:extLst>
          </p:cNvPr>
          <p:cNvSpPr txBox="1"/>
          <p:nvPr/>
        </p:nvSpPr>
        <p:spPr>
          <a:xfrm>
            <a:off x="3122429" y="1478012"/>
            <a:ext cx="7545572" cy="830997"/>
          </a:xfrm>
          <a:prstGeom prst="rect">
            <a:avLst/>
          </a:prstGeom>
          <a:noFill/>
        </p:spPr>
        <p:txBody>
          <a:bodyPr wrap="square" rtlCol="0">
            <a:spAutoFit/>
          </a:bodyPr>
          <a:lstStyle/>
          <a:p>
            <a:r>
              <a:rPr lang="en-US" sz="1600" b="0" i="0" dirty="0">
                <a:solidFill>
                  <a:srgbClr val="353740"/>
                </a:solidFill>
                <a:effectLst/>
                <a:latin typeface="Courier New" panose="02070309020205020404" pitchFamily="49" charset="0"/>
                <a:cs typeface="Courier New" panose="02070309020205020404" pitchFamily="49" charset="0"/>
              </a:rPr>
              <a:t>A young woman is determined to never get married and live her life alone, but when she meets a man who seems perfect for her, she begins to rethink her decision.</a:t>
            </a:r>
            <a:endParaRPr lang="en-US" sz="1600" dirty="0">
              <a:latin typeface="Courier New" panose="02070309020205020404" pitchFamily="49" charset="0"/>
              <a:cs typeface="Courier New" panose="02070309020205020404" pitchFamily="49" charset="0"/>
            </a:endParaRPr>
          </a:p>
        </p:txBody>
      </p:sp>
      <p:sp>
        <p:nvSpPr>
          <p:cNvPr id="7" name="Rounded Rectangle 8">
            <a:extLst>
              <a:ext uri="{FF2B5EF4-FFF2-40B4-BE49-F238E27FC236}">
                <a16:creationId xmlns:a16="http://schemas.microsoft.com/office/drawing/2014/main" id="{2505BC90-BC40-D3A1-5D6D-9722C09BC769}"/>
              </a:ext>
            </a:extLst>
          </p:cNvPr>
          <p:cNvSpPr/>
          <p:nvPr/>
        </p:nvSpPr>
        <p:spPr>
          <a:xfrm>
            <a:off x="1529326" y="1410473"/>
            <a:ext cx="1542329" cy="968316"/>
          </a:xfrm>
          <a:custGeom>
            <a:avLst/>
            <a:gdLst>
              <a:gd name="connsiteX0" fmla="*/ 0 w 1542329"/>
              <a:gd name="connsiteY0" fmla="*/ 161389 h 968316"/>
              <a:gd name="connsiteX1" fmla="*/ 161389 w 1542329"/>
              <a:gd name="connsiteY1" fmla="*/ 0 h 968316"/>
              <a:gd name="connsiteX2" fmla="*/ 1380940 w 1542329"/>
              <a:gd name="connsiteY2" fmla="*/ 0 h 968316"/>
              <a:gd name="connsiteX3" fmla="*/ 1542329 w 1542329"/>
              <a:gd name="connsiteY3" fmla="*/ 161389 h 968316"/>
              <a:gd name="connsiteX4" fmla="*/ 1542329 w 1542329"/>
              <a:gd name="connsiteY4" fmla="*/ 806927 h 968316"/>
              <a:gd name="connsiteX5" fmla="*/ 1380940 w 1542329"/>
              <a:gd name="connsiteY5" fmla="*/ 968316 h 968316"/>
              <a:gd name="connsiteX6" fmla="*/ 161389 w 1542329"/>
              <a:gd name="connsiteY6" fmla="*/ 968316 h 968316"/>
              <a:gd name="connsiteX7" fmla="*/ 0 w 1542329"/>
              <a:gd name="connsiteY7" fmla="*/ 806927 h 968316"/>
              <a:gd name="connsiteX8" fmla="*/ 0 w 1542329"/>
              <a:gd name="connsiteY8" fmla="*/ 161389 h 968316"/>
              <a:gd name="connsiteX0" fmla="*/ 0 w 1542329"/>
              <a:gd name="connsiteY0" fmla="*/ 161389 h 968316"/>
              <a:gd name="connsiteX1" fmla="*/ 161389 w 1542329"/>
              <a:gd name="connsiteY1" fmla="*/ 0 h 968316"/>
              <a:gd name="connsiteX2" fmla="*/ 1542329 w 1542329"/>
              <a:gd name="connsiteY2" fmla="*/ 161389 h 968316"/>
              <a:gd name="connsiteX3" fmla="*/ 1542329 w 1542329"/>
              <a:gd name="connsiteY3" fmla="*/ 806927 h 968316"/>
              <a:gd name="connsiteX4" fmla="*/ 1380940 w 1542329"/>
              <a:gd name="connsiteY4" fmla="*/ 968316 h 968316"/>
              <a:gd name="connsiteX5" fmla="*/ 161389 w 1542329"/>
              <a:gd name="connsiteY5" fmla="*/ 968316 h 968316"/>
              <a:gd name="connsiteX6" fmla="*/ 0 w 1542329"/>
              <a:gd name="connsiteY6" fmla="*/ 806927 h 968316"/>
              <a:gd name="connsiteX7" fmla="*/ 0 w 1542329"/>
              <a:gd name="connsiteY7" fmla="*/ 161389 h 968316"/>
              <a:gd name="connsiteX0" fmla="*/ 0 w 1542329"/>
              <a:gd name="connsiteY0" fmla="*/ 161389 h 968316"/>
              <a:gd name="connsiteX1" fmla="*/ 161389 w 1542329"/>
              <a:gd name="connsiteY1" fmla="*/ 0 h 968316"/>
              <a:gd name="connsiteX2" fmla="*/ 1542329 w 1542329"/>
              <a:gd name="connsiteY2" fmla="*/ 2639 h 968316"/>
              <a:gd name="connsiteX3" fmla="*/ 1542329 w 1542329"/>
              <a:gd name="connsiteY3" fmla="*/ 806927 h 968316"/>
              <a:gd name="connsiteX4" fmla="*/ 1380940 w 1542329"/>
              <a:gd name="connsiteY4" fmla="*/ 968316 h 968316"/>
              <a:gd name="connsiteX5" fmla="*/ 161389 w 1542329"/>
              <a:gd name="connsiteY5" fmla="*/ 968316 h 968316"/>
              <a:gd name="connsiteX6" fmla="*/ 0 w 1542329"/>
              <a:gd name="connsiteY6" fmla="*/ 806927 h 968316"/>
              <a:gd name="connsiteX7" fmla="*/ 0 w 1542329"/>
              <a:gd name="connsiteY7" fmla="*/ 161389 h 968316"/>
              <a:gd name="connsiteX0" fmla="*/ 0 w 1542329"/>
              <a:gd name="connsiteY0" fmla="*/ 161389 h 968316"/>
              <a:gd name="connsiteX1" fmla="*/ 161389 w 1542329"/>
              <a:gd name="connsiteY1" fmla="*/ 0 h 968316"/>
              <a:gd name="connsiteX2" fmla="*/ 1542329 w 1542329"/>
              <a:gd name="connsiteY2" fmla="*/ 2639 h 968316"/>
              <a:gd name="connsiteX3" fmla="*/ 1542329 w 1542329"/>
              <a:gd name="connsiteY3" fmla="*/ 806927 h 968316"/>
              <a:gd name="connsiteX4" fmla="*/ 161389 w 1542329"/>
              <a:gd name="connsiteY4" fmla="*/ 968316 h 968316"/>
              <a:gd name="connsiteX5" fmla="*/ 0 w 1542329"/>
              <a:gd name="connsiteY5" fmla="*/ 806927 h 968316"/>
              <a:gd name="connsiteX6" fmla="*/ 0 w 1542329"/>
              <a:gd name="connsiteY6" fmla="*/ 161389 h 968316"/>
              <a:gd name="connsiteX0" fmla="*/ 0 w 1542329"/>
              <a:gd name="connsiteY0" fmla="*/ 161389 h 1037899"/>
              <a:gd name="connsiteX1" fmla="*/ 161389 w 1542329"/>
              <a:gd name="connsiteY1" fmla="*/ 0 h 1037899"/>
              <a:gd name="connsiteX2" fmla="*/ 1542329 w 1542329"/>
              <a:gd name="connsiteY2" fmla="*/ 2639 h 1037899"/>
              <a:gd name="connsiteX3" fmla="*/ 1542329 w 1542329"/>
              <a:gd name="connsiteY3" fmla="*/ 965677 h 1037899"/>
              <a:gd name="connsiteX4" fmla="*/ 161389 w 1542329"/>
              <a:gd name="connsiteY4" fmla="*/ 968316 h 1037899"/>
              <a:gd name="connsiteX5" fmla="*/ 0 w 1542329"/>
              <a:gd name="connsiteY5" fmla="*/ 806927 h 1037899"/>
              <a:gd name="connsiteX6" fmla="*/ 0 w 1542329"/>
              <a:gd name="connsiteY6" fmla="*/ 161389 h 1037899"/>
              <a:gd name="connsiteX0" fmla="*/ 0 w 1542329"/>
              <a:gd name="connsiteY0" fmla="*/ 161389 h 968316"/>
              <a:gd name="connsiteX1" fmla="*/ 161389 w 1542329"/>
              <a:gd name="connsiteY1" fmla="*/ 0 h 968316"/>
              <a:gd name="connsiteX2" fmla="*/ 1542329 w 1542329"/>
              <a:gd name="connsiteY2" fmla="*/ 2639 h 968316"/>
              <a:gd name="connsiteX3" fmla="*/ 1542329 w 1542329"/>
              <a:gd name="connsiteY3" fmla="*/ 965677 h 968316"/>
              <a:gd name="connsiteX4" fmla="*/ 161389 w 1542329"/>
              <a:gd name="connsiteY4" fmla="*/ 968316 h 968316"/>
              <a:gd name="connsiteX5" fmla="*/ 0 w 1542329"/>
              <a:gd name="connsiteY5" fmla="*/ 806927 h 968316"/>
              <a:gd name="connsiteX6" fmla="*/ 0 w 1542329"/>
              <a:gd name="connsiteY6" fmla="*/ 161389 h 9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2329" h="968316">
                <a:moveTo>
                  <a:pt x="0" y="161389"/>
                </a:moveTo>
                <a:cubicBezTo>
                  <a:pt x="0" y="72256"/>
                  <a:pt x="72256" y="0"/>
                  <a:pt x="161389" y="0"/>
                </a:cubicBezTo>
                <a:lnTo>
                  <a:pt x="1542329" y="2639"/>
                </a:lnTo>
                <a:lnTo>
                  <a:pt x="1542329" y="965677"/>
                </a:lnTo>
                <a:lnTo>
                  <a:pt x="161389" y="968316"/>
                </a:lnTo>
                <a:cubicBezTo>
                  <a:pt x="72256" y="968316"/>
                  <a:pt x="0" y="896060"/>
                  <a:pt x="0" y="806927"/>
                </a:cubicBezTo>
                <a:lnTo>
                  <a:pt x="0" y="161389"/>
                </a:lnTo>
                <a:close/>
              </a:path>
            </a:pathLst>
          </a:custGeom>
          <a:solidFill>
            <a:srgbClr val="BFBDC0"/>
          </a:solidFill>
          <a:ln w="38100">
            <a:solidFill>
              <a:schemeClr val="bg1">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b="1" dirty="0"/>
              <a:t>Premise</a:t>
            </a:r>
          </a:p>
        </p:txBody>
      </p:sp>
      <p:sp>
        <p:nvSpPr>
          <p:cNvPr id="8" name="Rounded Rectangle 7">
            <a:extLst>
              <a:ext uri="{FF2B5EF4-FFF2-40B4-BE49-F238E27FC236}">
                <a16:creationId xmlns:a16="http://schemas.microsoft.com/office/drawing/2014/main" id="{F464D0EC-5F51-940A-8A86-1EBCC602B937}"/>
              </a:ext>
            </a:extLst>
          </p:cNvPr>
          <p:cNvSpPr/>
          <p:nvPr/>
        </p:nvSpPr>
        <p:spPr>
          <a:xfrm>
            <a:off x="1072100" y="2751699"/>
            <a:ext cx="10131552" cy="3782435"/>
          </a:xfrm>
          <a:prstGeom prst="roundRect">
            <a:avLst>
              <a:gd name="adj" fmla="val 3443"/>
            </a:avLst>
          </a:prstGeom>
          <a:solidFill>
            <a:schemeClr val="bg1">
              <a:lumMod val="95000"/>
            </a:schemeClr>
          </a:solidFill>
          <a:ln w="38100">
            <a:solidFill>
              <a:schemeClr val="bg1">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a:p>
        </p:txBody>
      </p:sp>
      <p:sp>
        <p:nvSpPr>
          <p:cNvPr id="9" name="Round Same Side Corner Rectangle 8">
            <a:extLst>
              <a:ext uri="{FF2B5EF4-FFF2-40B4-BE49-F238E27FC236}">
                <a16:creationId xmlns:a16="http://schemas.microsoft.com/office/drawing/2014/main" id="{8E74D95E-6266-925E-7914-EF77BF259CD4}"/>
              </a:ext>
            </a:extLst>
          </p:cNvPr>
          <p:cNvSpPr/>
          <p:nvPr/>
        </p:nvSpPr>
        <p:spPr>
          <a:xfrm rot="16200000">
            <a:off x="-47958" y="3871753"/>
            <a:ext cx="3782448" cy="1542330"/>
          </a:xfrm>
          <a:prstGeom prst="round2SameRect">
            <a:avLst>
              <a:gd name="adj1" fmla="val 9059"/>
              <a:gd name="adj2" fmla="val 0"/>
            </a:avLst>
          </a:prstGeom>
          <a:solidFill>
            <a:schemeClr val="bg1">
              <a:lumMod val="75000"/>
            </a:schemeClr>
          </a:solidFill>
          <a:ln w="38100">
            <a:solidFill>
              <a:schemeClr val="bg1">
                <a:lumMod val="5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AF356333-3350-AA51-0E63-F1CCB718A233}"/>
              </a:ext>
            </a:extLst>
          </p:cNvPr>
          <p:cNvSpPr txBox="1"/>
          <p:nvPr/>
        </p:nvSpPr>
        <p:spPr>
          <a:xfrm>
            <a:off x="2661279" y="2779260"/>
            <a:ext cx="8540121" cy="3754874"/>
          </a:xfrm>
          <a:prstGeom prst="rect">
            <a:avLst/>
          </a:prstGeom>
          <a:noFill/>
        </p:spPr>
        <p:txBody>
          <a:bodyPr wrap="square" rtlCol="0">
            <a:spAutoFit/>
          </a:bodyPr>
          <a:lstStyle/>
          <a:p>
            <a:r>
              <a:rPr lang="en-US" sz="1400" dirty="0">
                <a:effectLst/>
                <a:latin typeface="Courier New" panose="02070309020205020404" pitchFamily="49" charset="0"/>
                <a:cs typeface="Courier New" panose="02070309020205020404" pitchFamily="49" charset="0"/>
              </a:rPr>
              <a:t>Jonathan was frightened as she walked towards him; she looked as though she’d just been crying. </a:t>
            </a:r>
          </a:p>
          <a:p>
            <a:r>
              <a:rPr lang="en-US" sz="1400" b="1" dirty="0">
                <a:effectLst/>
                <a:latin typeface="Courier New" panose="02070309020205020404" pitchFamily="49" charset="0"/>
                <a:cs typeface="Courier New" panose="02070309020205020404" pitchFamily="49" charset="0"/>
              </a:rPr>
              <a:t>“Jonathan, we need to talk.” Esther tried to look anywhere but him. Her voice was shaky. </a:t>
            </a:r>
          </a:p>
          <a:p>
            <a:r>
              <a:rPr lang="en-US" sz="1400" dirty="0">
                <a:effectLst/>
                <a:latin typeface="Courier New" panose="02070309020205020404" pitchFamily="49" charset="0"/>
                <a:cs typeface="Courier New" panose="02070309020205020404" pitchFamily="49" charset="0"/>
              </a:rPr>
              <a:t>“Do you remember the day we met?” She asked, slowly. </a:t>
            </a:r>
          </a:p>
          <a:p>
            <a:r>
              <a:rPr lang="en-US" sz="1400" dirty="0">
                <a:effectLst/>
                <a:latin typeface="Courier New" panose="02070309020205020404" pitchFamily="49" charset="0"/>
                <a:cs typeface="Courier New" panose="02070309020205020404" pitchFamily="49" charset="0"/>
              </a:rPr>
              <a:t>Jonathan nodded; he was bending over her slightly, watching her intently. </a:t>
            </a:r>
          </a:p>
          <a:p>
            <a:r>
              <a:rPr lang="en-US" sz="1400" b="1" dirty="0">
                <a:effectLst/>
                <a:latin typeface="Courier New" panose="02070309020205020404" pitchFamily="49" charset="0"/>
                <a:cs typeface="Courier New" panose="02070309020205020404" pitchFamily="49" charset="0"/>
              </a:rPr>
              <a:t>“I stole a pencil.” She continued, after a short silence. </a:t>
            </a:r>
          </a:p>
          <a:p>
            <a:r>
              <a:rPr lang="en-US" sz="1400" b="1" dirty="0">
                <a:effectLst/>
                <a:latin typeface="Courier New" panose="02070309020205020404" pitchFamily="49" charset="0"/>
                <a:cs typeface="Courier New" panose="02070309020205020404" pitchFamily="49" charset="0"/>
              </a:rPr>
              <a:t>“Why would you do that?” He shot back, looking confused. </a:t>
            </a:r>
          </a:p>
          <a:p>
            <a:r>
              <a:rPr lang="en-US" sz="1400" dirty="0">
                <a:effectLst/>
                <a:latin typeface="Courier New" panose="02070309020205020404" pitchFamily="49" charset="0"/>
                <a:cs typeface="Courier New" panose="02070309020205020404" pitchFamily="49" charset="0"/>
              </a:rPr>
              <a:t>“ I thought it was pretty on my desk. I knew it was worth a lot, so I kept it.” </a:t>
            </a:r>
          </a:p>
          <a:p>
            <a:r>
              <a:rPr lang="en-US" sz="1400" dirty="0">
                <a:effectLst/>
                <a:latin typeface="Courier New" panose="02070309020205020404" pitchFamily="49" charset="0"/>
                <a:cs typeface="Courier New" panose="02070309020205020404" pitchFamily="49" charset="0"/>
              </a:rPr>
              <a:t>“What’s that got to do with all this?” Jonathan couldn’t see the link between a school theft nightmare, and their lives now. </a:t>
            </a:r>
          </a:p>
          <a:p>
            <a:r>
              <a:rPr lang="en-US" sz="1400" dirty="0">
                <a:effectLst/>
                <a:latin typeface="Courier New" panose="02070309020205020404" pitchFamily="49" charset="0"/>
                <a:cs typeface="Courier New" panose="02070309020205020404" pitchFamily="49" charset="0"/>
              </a:rPr>
              <a:t>“The pencil was really expensive.” </a:t>
            </a:r>
          </a:p>
          <a:p>
            <a:r>
              <a:rPr lang="en-US" sz="1400" i="1" dirty="0">
                <a:latin typeface="Courier New" panose="02070309020205020404" pitchFamily="49" charset="0"/>
                <a:cs typeface="Courier New" panose="02070309020205020404" pitchFamily="49" charset="0"/>
              </a:rPr>
              <a:t>...[83 words]...</a:t>
            </a:r>
            <a:endParaRPr lang="en-US" sz="1400" i="1" dirty="0">
              <a:effectLst/>
              <a:latin typeface="Courier New" panose="02070309020205020404" pitchFamily="49" charset="0"/>
              <a:cs typeface="Courier New" panose="02070309020205020404" pitchFamily="49" charset="0"/>
            </a:endParaRPr>
          </a:p>
          <a:p>
            <a:r>
              <a:rPr lang="en-US" sz="1400" b="1" dirty="0">
                <a:effectLst/>
                <a:latin typeface="Courier New" panose="02070309020205020404" pitchFamily="49" charset="0"/>
                <a:cs typeface="Courier New" panose="02070309020205020404" pitchFamily="49" charset="0"/>
              </a:rPr>
              <a:t>Cecilia was done with her sixth glass of wine the week had brought her to. </a:t>
            </a:r>
            <a:r>
              <a:rPr lang="en-US" sz="1400" dirty="0">
                <a:effectLst/>
                <a:latin typeface="Courier New" panose="02070309020205020404" pitchFamily="49" charset="0"/>
                <a:cs typeface="Courier New" panose="02070309020205020404" pitchFamily="49" charset="0"/>
              </a:rPr>
              <a:t>She sat back on her large sofa and thought about her life. Her thoughts were beginning to unravel and she now remembered about the wedding. ...</a:t>
            </a:r>
          </a:p>
        </p:txBody>
      </p:sp>
      <p:sp>
        <p:nvSpPr>
          <p:cNvPr id="11" name="TextBox 10">
            <a:extLst>
              <a:ext uri="{FF2B5EF4-FFF2-40B4-BE49-F238E27FC236}">
                <a16:creationId xmlns:a16="http://schemas.microsoft.com/office/drawing/2014/main" id="{CC60F6C6-006D-EDE6-7FFC-0782C28AB4DC}"/>
              </a:ext>
            </a:extLst>
          </p:cNvPr>
          <p:cNvSpPr txBox="1"/>
          <p:nvPr/>
        </p:nvSpPr>
        <p:spPr>
          <a:xfrm>
            <a:off x="1359158" y="4210539"/>
            <a:ext cx="968214" cy="523220"/>
          </a:xfrm>
          <a:prstGeom prst="rect">
            <a:avLst/>
          </a:prstGeom>
          <a:noFill/>
        </p:spPr>
        <p:txBody>
          <a:bodyPr wrap="none" rtlCol="0">
            <a:spAutoFit/>
          </a:bodyPr>
          <a:lstStyle/>
          <a:p>
            <a:pPr algn="ctr"/>
            <a:r>
              <a:rPr lang="en-US" sz="2800" b="1" dirty="0">
                <a:solidFill>
                  <a:schemeClr val="bg1"/>
                </a:solidFill>
              </a:rPr>
              <a:t>Story</a:t>
            </a:r>
          </a:p>
        </p:txBody>
      </p:sp>
    </p:spTree>
    <p:extLst>
      <p:ext uri="{BB962C8B-B14F-4D97-AF65-F5344CB8AC3E}">
        <p14:creationId xmlns:p14="http://schemas.microsoft.com/office/powerpoint/2010/main" val="4259106607"/>
      </p:ext>
    </p:extLst>
  </p:cSld>
  <p:clrMapOvr>
    <a:masterClrMapping/>
  </p:clrMapOvr>
  <mc:AlternateContent xmlns:mc="http://schemas.openxmlformats.org/markup-compatibility/2006" xmlns:p14="http://schemas.microsoft.com/office/powerpoint/2010/main">
    <mc:Choice Requires="p14">
      <p:transition spd="slow" p14:dur="2000" advTm="11366"/>
    </mc:Choice>
    <mc:Fallback xmlns="">
      <p:transition spd="slow" advTm="11366"/>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4.2|3.7|2.2|2.8|4.4|2.6|2.6"/>
</p:tagLst>
</file>

<file path=ppt/theme/theme1.xml><?xml version="1.0" encoding="utf-8"?>
<a:theme xmlns:a="http://schemas.openxmlformats.org/drawingml/2006/main" name="Office Theme">
  <a:themeElements>
    <a:clrScheme name="Custom 1">
      <a:dk1>
        <a:srgbClr val="333333"/>
      </a:dk1>
      <a:lt1>
        <a:sysClr val="window" lastClr="FFFFFF"/>
      </a:lt1>
      <a:dk2>
        <a:srgbClr val="BDD0F0"/>
      </a:dk2>
      <a:lt2>
        <a:srgbClr val="EEECE1"/>
      </a:lt2>
      <a:accent1>
        <a:srgbClr val="BDD0F0"/>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1"/>
          </a:solidFill>
          <a:tailEnd type="none"/>
        </a:ln>
        <a:effectLst/>
      </a:spPr>
      <a:bodyPr rtlCol="0" anchor="ctr"/>
      <a:lstStyle>
        <a:defPPr algn="ctr">
          <a:defRPr/>
        </a:defPPr>
      </a:lstStyle>
      <a:style>
        <a:lnRef idx="2">
          <a:schemeClr val="accent1"/>
        </a:lnRef>
        <a:fillRef idx="0">
          <a:schemeClr val="accent1"/>
        </a:fillRef>
        <a:effectRef idx="1">
          <a:schemeClr val="accent1"/>
        </a:effectRef>
        <a:fontRef idx="minor">
          <a:schemeClr val="tx1"/>
        </a:fontRef>
      </a:style>
    </a:spDef>
    <a:lnDef>
      <a:spPr>
        <a:ln>
          <a:solidFill>
            <a:schemeClr val="tx1"/>
          </a:solidFill>
          <a:tailEnd type="triangle"/>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64135</TotalTime>
  <Words>10487</Words>
  <Application>Microsoft Macintosh PowerPoint</Application>
  <PresentationFormat>Widescreen</PresentationFormat>
  <Paragraphs>809</Paragraphs>
  <Slides>45</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Arial Unicode MS</vt:lpstr>
      <vt:lpstr>Arial</vt:lpstr>
      <vt:lpstr>Calibri</vt:lpstr>
      <vt:lpstr>Courier New</vt:lpstr>
      <vt:lpstr>Office Theme</vt:lpstr>
      <vt:lpstr>DOC: Improving Long Story Coherence With Detailed Outline Control</vt:lpstr>
      <vt:lpstr>Task Setup</vt:lpstr>
      <vt:lpstr>Task Setup</vt:lpstr>
      <vt:lpstr>Task Setup</vt:lpstr>
      <vt:lpstr>GPT3 Story</vt:lpstr>
      <vt:lpstr>GPT3 Story</vt:lpstr>
      <vt:lpstr>GPT3 Story</vt:lpstr>
      <vt:lpstr>GPT3 Story</vt:lpstr>
      <vt:lpstr>GPT3 Story</vt:lpstr>
      <vt:lpstr>ChatGPT Story</vt:lpstr>
      <vt:lpstr>ChatGPT Story</vt:lpstr>
      <vt:lpstr>ChatGPT Story</vt:lpstr>
      <vt:lpstr>High-Level Idea</vt:lpstr>
      <vt:lpstr>Our Previous Work (Re3)</vt:lpstr>
      <vt:lpstr>Detailed Outline Control: Vision</vt:lpstr>
      <vt:lpstr>Detailed Outline Control: Vision</vt:lpstr>
      <vt:lpstr>Detailed Outline Control: Vision</vt:lpstr>
      <vt:lpstr>Example: Detailed Outline</vt:lpstr>
      <vt:lpstr>Example: Detailed Outline</vt:lpstr>
      <vt:lpstr>Example: Detailed Outline</vt:lpstr>
      <vt:lpstr>Example: Detailed Outline</vt:lpstr>
      <vt:lpstr>Example: Detailed Outline</vt:lpstr>
      <vt:lpstr>Example: Detailed Outline</vt:lpstr>
      <vt:lpstr>Example: Detailed Outline</vt:lpstr>
      <vt:lpstr>Example: Detailed Outline</vt:lpstr>
      <vt:lpstr>Example: Detailed Outline</vt:lpstr>
      <vt:lpstr>Example: Detailed Outline</vt:lpstr>
      <vt:lpstr>Example: Detailed Outline</vt:lpstr>
      <vt:lpstr>Example: Detailed Outline</vt:lpstr>
      <vt:lpstr>Example: Detailed Outline</vt:lpstr>
      <vt:lpstr>Example: Detailed Outline</vt:lpstr>
      <vt:lpstr>Detailed Outline Control: Vision</vt:lpstr>
      <vt:lpstr>Example Story</vt:lpstr>
      <vt:lpstr>Example Story</vt:lpstr>
      <vt:lpstr>Comparison to Base LM</vt:lpstr>
      <vt:lpstr>Comparison to Base LM</vt:lpstr>
      <vt:lpstr>Comparison to Prior System (Re3)</vt:lpstr>
      <vt:lpstr>Comparison to Prior System (Re3)</vt:lpstr>
      <vt:lpstr>Human-In-The-Loop Experiments</vt:lpstr>
      <vt:lpstr>Human-In-The-Loop Experiments</vt:lpstr>
      <vt:lpstr>Takeaways</vt:lpstr>
      <vt:lpstr>Takeaways</vt:lpstr>
      <vt:lpstr>Takeaways</vt:lpstr>
      <vt:lpstr>Takeaways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Berkeley NLP</dc:title>
  <dc:creator>Daniel Fried</dc:creator>
  <cp:lastModifiedBy>Kevin Yang</cp:lastModifiedBy>
  <cp:revision>3769</cp:revision>
  <cp:lastPrinted>2014-06-18T19:51:17Z</cp:lastPrinted>
  <dcterms:created xsi:type="dcterms:W3CDTF">2014-06-12T20:25:57Z</dcterms:created>
  <dcterms:modified xsi:type="dcterms:W3CDTF">2023-06-06T01:46:38Z</dcterms:modified>
</cp:coreProperties>
</file>